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Shape 1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PERSONALMENTE </a:t>
            </a:r>
          </a:p>
          <a:p>
            <a:pPr/>
            <a:r>
              <a:t>1:11  los cuales también les dijeron: Varones galileos, ¿por qué estáis mirando al cielo? Este mismo Jesús, que ha sido tomado de vosotros al cielo, así vendrá como le habéis visto ir al cielo</a:t>
            </a:r>
          </a:p>
          <a:p>
            <a:pPr/>
            <a:r>
              <a:t>1Ts 4:16  Porque el Señor mismo con voz de mando, con voz de arcángel, y con trompeta de Dios, descenderá del cielo; y los muertos en Cristo resucitarán primero </a:t>
            </a:r>
          </a:p>
          <a:p>
            <a:pPr/>
            <a:r>
              <a:t>TODOS LE OIRÁN </a:t>
            </a:r>
          </a:p>
          <a:p>
            <a:pPr/>
            <a:r>
              <a:t>Juan 5:25 De cierto, de cierto os digo: Viene la hora, y ahora es, cuando los muertos oirán la voz del Hijo de Dios; y los que la oyeren vivirán.</a:t>
            </a:r>
          </a:p>
          <a:p>
            <a:pPr/>
            <a:r>
              <a:t>Juan 5:28 No os maravilléis de esto; porque vendrá hora cuando todos los que están en los sepulcros oirán su voz;</a:t>
            </a:r>
          </a:p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hape 1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Jua 5:28  No os maravilléis de esto; porque vendrá hora cuando todos los que están en los sepulcros oirán su voz;</a:t>
            </a:r>
          </a:p>
          <a:p>
            <a:pPr/>
            <a:r>
              <a:t>Jua 5:29  y los que hicieron lo bueno, saldrán a resurrección de vida; mas los que hicieron lo malo, a resurrección de condenación</a:t>
            </a:r>
          </a:p>
          <a:p>
            <a:pPr/>
            <a:r>
              <a:t>Hch 17:30  Pero Dios, habiendo pasado por alto los tiempos de esta ignorancia, ahora manda a todos los hombres en todo lugar, que se arrepientan;</a:t>
            </a:r>
          </a:p>
          <a:p>
            <a:pPr/>
            <a:r>
              <a:t>Hch 17:31  por cuanto ha establecido un día en el cual juzgará al mundo con justicia, por aquel varón a quien designó, dando fe a todos con haberle levantado de los muertos</a:t>
            </a:r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2552700" y="0"/>
            <a:ext cx="17339734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141703583_2880x1921.jpeg"/>
          <p:cNvSpPr/>
          <p:nvPr>
            <p:ph type="pic" idx="21"/>
          </p:nvPr>
        </p:nvSpPr>
        <p:spPr>
          <a:xfrm>
            <a:off x="-8128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258743" y="-673100"/>
            <a:ext cx="10390144" cy="777732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5351574" y="1384300"/>
            <a:ext cx="7872413" cy="6997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5493159" y="2743200"/>
            <a:ext cx="7889605" cy="70129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2-033_1302x975.jpeg"/>
          <p:cNvSpPr/>
          <p:nvPr>
            <p:ph type="pic" sz="quarter" idx="21"/>
          </p:nvPr>
        </p:nvSpPr>
        <p:spPr>
          <a:xfrm>
            <a:off x="6654800" y="4965700"/>
            <a:ext cx="5803900" cy="4346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667500" y="444500"/>
            <a:ext cx="5803900" cy="4346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2-10-superquadro_1631x2178.jpeg"/>
          <p:cNvSpPr/>
          <p:nvPr>
            <p:ph type="pic" idx="23"/>
          </p:nvPr>
        </p:nvSpPr>
        <p:spPr>
          <a:xfrm>
            <a:off x="-939561" y="482600"/>
            <a:ext cx="7995295" cy="106816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2709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t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2.tif"/><Relationship Id="rId6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2.tif"/><Relationship Id="rId6" Type="http://schemas.openxmlformats.org/officeDocument/2006/relationships/image" Target="../media/image11.png"/><Relationship Id="rId7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13.png"/><Relationship Id="rId6" Type="http://schemas.openxmlformats.org/officeDocument/2006/relationships/image" Target="../media/image5.tif"/><Relationship Id="rId7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2.tif"/><Relationship Id="rId5" Type="http://schemas.openxmlformats.org/officeDocument/2006/relationships/image" Target="../media/image11.png"/><Relationship Id="rId6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2.tif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05570D35-25A9-4A7F-9387-3DA81269A16A-L0-001.png" descr="05570D35-25A9-4A7F-9387-3DA81269A16A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708" y="1382570"/>
            <a:ext cx="13096216" cy="7366623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La Certeza de"/>
          <p:cNvSpPr txBox="1"/>
          <p:nvPr/>
        </p:nvSpPr>
        <p:spPr>
          <a:xfrm>
            <a:off x="2629393" y="44668"/>
            <a:ext cx="7381430" cy="1447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89348" dir="1914182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8800">
                <a:solidFill>
                  <a:srgbClr val="FFFFFF">
                    <a:alpha val="80407"/>
                  </a:srgbClr>
                </a:solidFill>
                <a:effectLst>
                  <a:outerShdw sx="100000" sy="100000" kx="0" ky="0" algn="b" rotWithShape="0" blurRad="50800" dist="76200" dir="2289813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La Certeza de</a:t>
            </a:r>
          </a:p>
        </p:txBody>
      </p:sp>
      <p:sp>
        <p:nvSpPr>
          <p:cNvPr id="136" name="2 Pedro 3:1-15"/>
          <p:cNvSpPr txBox="1"/>
          <p:nvPr/>
        </p:nvSpPr>
        <p:spPr>
          <a:xfrm>
            <a:off x="4611448" y="6063291"/>
            <a:ext cx="309324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2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BCF">
                    <a:alpha val="76565"/>
                  </a:srgbClr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2 Pedro 3:1-15</a:t>
            </a:r>
          </a:p>
        </p:txBody>
      </p:sp>
      <p:sp>
        <p:nvSpPr>
          <p:cNvPr id="137" name="Pero el día del Señor vendrá como ladrón en la noche; en el cual los cielos pasarán con grande estruendo, y los elementos ardiendo serán deshechos, y la tierra y las obras que en ella hay serán quemadas  — 2 Pedro 3:10"/>
          <p:cNvSpPr txBox="1"/>
          <p:nvPr/>
        </p:nvSpPr>
        <p:spPr>
          <a:xfrm>
            <a:off x="-40070" y="6753886"/>
            <a:ext cx="13084940" cy="271892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89348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 Pero el día del Señor vendrá como ladrón en la noche; en el cual los cielos pasarán con grande estruendo, y los elementos ardiendo serán deshechos, y la tierra y las obras que en ella hay serán quemadas  — 2 Pedro 3:10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1"/>
      <p:bldP build="whole" bldLvl="1" animBg="1" rev="0" advAuto="0" spid="137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roup"/>
          <p:cNvGrpSpPr/>
          <p:nvPr/>
        </p:nvGrpSpPr>
        <p:grpSpPr>
          <a:xfrm>
            <a:off x="-35375" y="2435594"/>
            <a:ext cx="13088250" cy="7026592"/>
            <a:chOff x="0" y="0"/>
            <a:chExt cx="13088249" cy="7026590"/>
          </a:xfrm>
        </p:grpSpPr>
        <p:sp>
          <p:nvSpPr>
            <p:cNvPr id="245" name="10 Pero el día del Señor vendrá como ladrón en la noche; en el cual los cielos pasarán con grande estruendo, y los elementos ardiendo serán deshechos, y la tierra y las obras que en ella hay serán quemadas. 11 Puesto que todas estas cosas han de ser desh"/>
            <p:cNvSpPr txBox="1"/>
            <p:nvPr/>
          </p:nvSpPr>
          <p:spPr>
            <a:xfrm>
              <a:off x="0" y="3158194"/>
              <a:ext cx="12792543" cy="386839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defTabSz="457200">
                <a:defRPr sz="3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aseline="31999"/>
                <a:t>10</a:t>
              </a:r>
              <a:r>
                <a:t> Pero el día del Señor vendrá como ladrón en la noche; en el cual los cielos pasarán con grande estruendo, y los elementos ardiendo serán deshechos, y la tierra y las obras que en ella hay serán quemadas. </a:t>
              </a:r>
              <a:r>
                <a:rPr baseline="31999"/>
                <a:t>11</a:t>
              </a:r>
              <a:r>
                <a:t> Puesto que todas estas cosas han de ser deshechas, ¡cómo no debéis vosotros andar en santa y piadosa manera de vivir, … </a:t>
              </a:r>
              <a:r>
                <a:rPr baseline="31999"/>
                <a:t>12</a:t>
              </a:r>
              <a:r>
                <a:t> ….esperando y apresurándoos para la venida del día de Dios, en el cual los cielos, encendiéndose, serán deshechos, y los elementos, siendo quemados, se fundirán! </a:t>
              </a:r>
            </a:p>
          </p:txBody>
        </p:sp>
        <p:grpSp>
          <p:nvGrpSpPr>
            <p:cNvPr id="248" name="Group"/>
            <p:cNvGrpSpPr/>
            <p:nvPr/>
          </p:nvGrpSpPr>
          <p:grpSpPr>
            <a:xfrm>
              <a:off x="300574" y="0"/>
              <a:ext cx="12787676" cy="3332941"/>
              <a:chOff x="260673" y="76668"/>
              <a:chExt cx="12787674" cy="3332940"/>
            </a:xfrm>
          </p:grpSpPr>
          <p:sp>
            <p:nvSpPr>
              <p:cNvPr id="246" name="Arrow"/>
              <p:cNvSpPr/>
              <p:nvPr/>
            </p:nvSpPr>
            <p:spPr>
              <a:xfrm rot="5409763">
                <a:off x="5006178" y="-4646044"/>
                <a:ext cx="3296665" cy="12778365"/>
              </a:xfrm>
              <a:prstGeom prst="rightArrow">
                <a:avLst>
                  <a:gd name="adj1" fmla="val 80682"/>
                  <a:gd name="adj2" fmla="val 25741"/>
                </a:avLst>
              </a:prstGeom>
              <a:solidFill>
                <a:schemeClr val="accent3">
                  <a:hueOff val="198700"/>
                  <a:satOff val="21248"/>
                  <a:lumOff val="19305"/>
                </a:schemeClr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sx="100000" sy="100000" kx="0" ky="0" algn="b" rotWithShape="0" blurRad="177800" dist="111911" dir="5400000">
                  <a:srgbClr val="000000">
                    <a:alpha val="9848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7" name="Así También…"/>
              <p:cNvSpPr txBox="1"/>
              <p:nvPr/>
            </p:nvSpPr>
            <p:spPr>
              <a:xfrm>
                <a:off x="4773861" y="1888609"/>
                <a:ext cx="3925354" cy="1473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>
                  <a:defRPr b="1" sz="470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rgbClr val="FFFFFF"/>
                    </a:solidFill>
                    <a:effectLst>
                      <a:outerShdw sx="100000" sy="100000" kx="0" ky="0" algn="b" rotWithShape="0" blurRad="50800" dist="63500" dir="1853493">
                        <a:srgbClr val="000000"/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t>Así También </a:t>
                </a:r>
              </a:p>
              <a:p>
                <a:pPr>
                  <a:defRPr b="1" sz="470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rgbClr val="FFFFFF"/>
                    </a:solidFill>
                    <a:effectLst>
                      <a:outerShdw sx="100000" sy="100000" kx="0" ky="0" algn="b" rotWithShape="0" blurRad="50800" dist="63500" dir="1853493">
                        <a:srgbClr val="000000"/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t>Es LITERAL</a:t>
                </a:r>
              </a:p>
            </p:txBody>
          </p:sp>
        </p:grpSp>
      </p:grpSp>
      <p:grpSp>
        <p:nvGrpSpPr>
          <p:cNvPr id="252" name="Group"/>
          <p:cNvGrpSpPr/>
          <p:nvPr/>
        </p:nvGrpSpPr>
        <p:grpSpPr>
          <a:xfrm>
            <a:off x="59027" y="1375872"/>
            <a:ext cx="4203701" cy="3022051"/>
            <a:chOff x="0" y="0"/>
            <a:chExt cx="4203700" cy="3022049"/>
          </a:xfrm>
        </p:grpSpPr>
        <p:sp>
          <p:nvSpPr>
            <p:cNvPr id="250" name="La creación del mundo material (4,5)"/>
            <p:cNvSpPr/>
            <p:nvPr/>
          </p:nvSpPr>
          <p:spPr>
            <a:xfrm>
              <a:off x="0" y="683450"/>
              <a:ext cx="4203700" cy="2338600"/>
            </a:xfrm>
            <a:prstGeom prst="rect">
              <a:avLst/>
            </a:prstGeom>
            <a:solidFill>
              <a:srgbClr val="808785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177800" dist="111911" dir="5400000">
                <a:srgbClr val="000000">
                  <a:alpha val="9848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3400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rgbClr val="FFFFFF"/>
                  </a:solidFill>
                  <a:effectLst>
                    <a:outerShdw sx="100000" sy="100000" kx="0" ky="0" algn="b" rotWithShape="0" blurRad="50800" dist="63500" dir="1853493">
                      <a:srgbClr val="000000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La creación del mundo material (4,5) </a:t>
              </a:r>
            </a:p>
          </p:txBody>
        </p:sp>
        <p:sp>
          <p:nvSpPr>
            <p:cNvPr id="251" name="LITERAL"/>
            <p:cNvSpPr txBox="1"/>
            <p:nvPr/>
          </p:nvSpPr>
          <p:spPr>
            <a:xfrm>
              <a:off x="0" y="0"/>
              <a:ext cx="4203701" cy="6477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177800" dist="111911" dir="5400000">
                <a:srgbClr val="000000">
                  <a:alpha val="9848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LITERAL</a:t>
              </a:r>
            </a:p>
          </p:txBody>
        </p:sp>
      </p:grpSp>
      <p:grpSp>
        <p:nvGrpSpPr>
          <p:cNvPr id="255" name="Group"/>
          <p:cNvGrpSpPr/>
          <p:nvPr/>
        </p:nvGrpSpPr>
        <p:grpSpPr>
          <a:xfrm>
            <a:off x="4348001" y="1375872"/>
            <a:ext cx="4238476" cy="3022051"/>
            <a:chOff x="0" y="0"/>
            <a:chExt cx="4238475" cy="3022049"/>
          </a:xfrm>
        </p:grpSpPr>
        <p:sp>
          <p:nvSpPr>
            <p:cNvPr id="253" name="El Diluvio en este  mundo material (6)"/>
            <p:cNvSpPr/>
            <p:nvPr/>
          </p:nvSpPr>
          <p:spPr>
            <a:xfrm>
              <a:off x="0" y="683450"/>
              <a:ext cx="4203700" cy="2338600"/>
            </a:xfrm>
            <a:prstGeom prst="rect">
              <a:avLst/>
            </a:prstGeom>
            <a:solidFill>
              <a:srgbClr val="808785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177800" dist="111911" dir="5400000">
                <a:srgbClr val="000000">
                  <a:alpha val="9848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3400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rgbClr val="FFFFFF"/>
                  </a:solidFill>
                  <a:effectLst>
                    <a:outerShdw sx="100000" sy="100000" kx="0" ky="0" algn="b" rotWithShape="0" blurRad="50800" dist="63500" dir="1853493">
                      <a:srgbClr val="000000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El Diluvio en este  mundo material (6) </a:t>
              </a:r>
            </a:p>
          </p:txBody>
        </p:sp>
        <p:sp>
          <p:nvSpPr>
            <p:cNvPr id="254" name="LITERAL"/>
            <p:cNvSpPr txBox="1"/>
            <p:nvPr/>
          </p:nvSpPr>
          <p:spPr>
            <a:xfrm>
              <a:off x="34775" y="0"/>
              <a:ext cx="4203701" cy="6477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177800" dist="111911" dir="5400000">
                <a:srgbClr val="000000">
                  <a:alpha val="9848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LITERAL</a:t>
              </a:r>
            </a:p>
          </p:txBody>
        </p:sp>
      </p:grpSp>
      <p:grpSp>
        <p:nvGrpSpPr>
          <p:cNvPr id="258" name="Group"/>
          <p:cNvGrpSpPr/>
          <p:nvPr/>
        </p:nvGrpSpPr>
        <p:grpSpPr>
          <a:xfrm>
            <a:off x="8671750" y="1375872"/>
            <a:ext cx="4203701" cy="3022051"/>
            <a:chOff x="0" y="0"/>
            <a:chExt cx="4203700" cy="3022049"/>
          </a:xfrm>
        </p:grpSpPr>
        <p:sp>
          <p:nvSpPr>
            <p:cNvPr id="256" name="Los presentes cielos y tierra están reservados para 🔥 (7)"/>
            <p:cNvSpPr/>
            <p:nvPr/>
          </p:nvSpPr>
          <p:spPr>
            <a:xfrm>
              <a:off x="0" y="683450"/>
              <a:ext cx="4203700" cy="2338600"/>
            </a:xfrm>
            <a:prstGeom prst="rect">
              <a:avLst/>
            </a:prstGeom>
            <a:solidFill>
              <a:srgbClr val="808785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177800" dist="111911" dir="5400000">
                <a:srgbClr val="000000">
                  <a:alpha val="9848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3400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rgbClr val="FFFFFF"/>
                  </a:solidFill>
                  <a:effectLst>
                    <a:outerShdw sx="100000" sy="100000" kx="0" ky="0" algn="b" rotWithShape="0" blurRad="50800" dist="63500" dir="1853493">
                      <a:srgbClr val="000000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Los presentes cielos y tierra están reservados para 🔥 (7)</a:t>
              </a:r>
            </a:p>
          </p:txBody>
        </p:sp>
        <p:sp>
          <p:nvSpPr>
            <p:cNvPr id="257" name="LITERAL"/>
            <p:cNvSpPr txBox="1"/>
            <p:nvPr/>
          </p:nvSpPr>
          <p:spPr>
            <a:xfrm>
              <a:off x="0" y="0"/>
              <a:ext cx="4203700" cy="6477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177800" dist="111911" dir="5400000">
                <a:srgbClr val="000000">
                  <a:alpha val="9848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LITERAL</a:t>
              </a:r>
            </a:p>
          </p:txBody>
        </p:sp>
      </p:grpSp>
      <p:sp>
        <p:nvSpPr>
          <p:cNvPr id="259" name="Slide Number"/>
          <p:cNvSpPr txBox="1"/>
          <p:nvPr>
            <p:ph type="sldNum" sz="quarter" idx="4294967295"/>
          </p:nvPr>
        </p:nvSpPr>
        <p:spPr>
          <a:xfrm>
            <a:off x="12601860" y="23978"/>
            <a:ext cx="342901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262" name="Pero el día del Señor vendrá — 2 PEdro 3:7-13"/>
          <p:cNvGrpSpPr/>
          <p:nvPr/>
        </p:nvGrpSpPr>
        <p:grpSpPr>
          <a:xfrm>
            <a:off x="-154159" y="25018"/>
            <a:ext cx="13277571" cy="1311149"/>
            <a:chOff x="0" y="0"/>
            <a:chExt cx="13277569" cy="1311147"/>
          </a:xfrm>
        </p:grpSpPr>
        <p:sp>
          <p:nvSpPr>
            <p:cNvPr id="261" name="Pero el día del Señor vendrá — 2 PEdro 3:7-13"/>
            <p:cNvSpPr txBox="1"/>
            <p:nvPr/>
          </p:nvSpPr>
          <p:spPr>
            <a:xfrm>
              <a:off x="317500" y="304800"/>
              <a:ext cx="12680670" cy="739648"/>
            </a:xfrm>
            <a:prstGeom prst="rect">
              <a:avLst/>
            </a:prstGeom>
            <a:gradFill flip="none" rotWithShape="1">
              <a:gsLst>
                <a:gs pos="0">
                  <a:srgbClr val="619AE3"/>
                </a:gs>
                <a:gs pos="100000">
                  <a:srgbClr val="336AA6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>
                <a:defRPr b="1" cap="all" sz="3800">
                  <a:solidFill>
                    <a:srgbClr val="FFFFFF"/>
                  </a:solidFill>
                  <a:effectLst>
                    <a:outerShdw sx="100000" sy="100000" kx="0" ky="0" algn="b" rotWithShape="0" blurRad="63500" dist="63500" dir="1929137">
                      <a:srgbClr val="000000"/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Pero el día del Señor vendrá — 2 PEdro 3:7-13</a:t>
              </a:r>
            </a:p>
          </p:txBody>
        </p:sp>
        <p:pic>
          <p:nvPicPr>
            <p:cNvPr id="260" name="Pero el día del Señor vendrá — 2 PEdro 3:7-13 Pero el día del Señor vendrá — 2 PEdro 3:7-13" descr="Pero el día del Señor vendrá — 2 PEdro 3:7-13 Pero el día del Señor vendrá — 2 PEdro 3:7-13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277570" cy="131114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" grpId="4"/>
      <p:bldP build="whole" bldLvl="1" animBg="1" rev="0" advAuto="0" spid="252" grpId="1"/>
      <p:bldP build="whole" bldLvl="1" animBg="1" rev="0" advAuto="0" spid="258" grpId="3"/>
      <p:bldP build="whole" bldLvl="1" animBg="1" rev="0" advAuto="0" spid="25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7820" y="2358952"/>
            <a:ext cx="4382359" cy="6981167"/>
          </a:xfrm>
          <a:prstGeom prst="rect">
            <a:avLst/>
          </a:prstGeom>
          <a:effectLst>
            <a:outerShdw sx="100000" sy="100000" kx="0" ky="0" algn="b" rotWithShape="0" blurRad="63500" dist="63500" dir="2932076">
              <a:srgbClr val="000000"/>
            </a:outerShdw>
          </a:effectLst>
        </p:spPr>
      </p:pic>
      <p:sp>
        <p:nvSpPr>
          <p:cNvPr id="265" name="2 Pedro 3:14–15…"/>
          <p:cNvSpPr txBox="1"/>
          <p:nvPr/>
        </p:nvSpPr>
        <p:spPr>
          <a:xfrm>
            <a:off x="3723645" y="2765032"/>
            <a:ext cx="9217650" cy="6169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b="1" sz="5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 Pedro 3:14–15 </a:t>
            </a:r>
          </a:p>
          <a:p>
            <a:pPr defTabSz="457200">
              <a:defRPr sz="5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14</a:t>
            </a:r>
            <a:r>
              <a:t> Por lo cual, oh amados, estando en espera de estas cosas, procurad con diligencia ser hallados por él sin mancha e irreprensibles, en paz.  </a:t>
            </a:r>
            <a:r>
              <a:rPr baseline="31999"/>
              <a:t>15</a:t>
            </a:r>
            <a:r>
              <a:t> Y tened entendido que la paciencia de nuestro Señor es para salvación </a:t>
            </a:r>
          </a:p>
        </p:txBody>
      </p:sp>
      <p:grpSp>
        <p:nvGrpSpPr>
          <p:cNvPr id="268" name="Group"/>
          <p:cNvGrpSpPr/>
          <p:nvPr/>
        </p:nvGrpSpPr>
        <p:grpSpPr>
          <a:xfrm>
            <a:off x="74414" y="282234"/>
            <a:ext cx="13374933" cy="1905001"/>
            <a:chOff x="0" y="0"/>
            <a:chExt cx="13374932" cy="1905000"/>
          </a:xfrm>
        </p:grpSpPr>
        <p:sp>
          <p:nvSpPr>
            <p:cNvPr id="266" name="Rounded Rectangle"/>
            <p:cNvSpPr/>
            <p:nvPr/>
          </p:nvSpPr>
          <p:spPr>
            <a:xfrm>
              <a:off x="0" y="0"/>
              <a:ext cx="12855973" cy="1905000"/>
            </a:xfrm>
            <a:prstGeom prst="roundRect">
              <a:avLst>
                <a:gd name="adj" fmla="val 10000"/>
              </a:avLst>
            </a:prstGeom>
            <a:solidFill>
              <a:srgbClr val="808785">
                <a:alpha val="81000"/>
              </a:srgbClr>
            </a:solidFill>
            <a:ln w="101600" cap="flat">
              <a:solidFill>
                <a:srgbClr val="000000">
                  <a:alpha val="81000"/>
                </a:srgbClr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73000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7" name="Cuando? ??? —No lo Sabemos!…"/>
            <p:cNvSpPr txBox="1"/>
            <p:nvPr/>
          </p:nvSpPr>
          <p:spPr>
            <a:xfrm>
              <a:off x="1066701" y="41315"/>
              <a:ext cx="12308232" cy="18223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165100" dist="157056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defRPr sz="5900">
                  <a:solidFill>
                    <a:srgbClr val="FFFFFF"/>
                  </a:solidFill>
                  <a:effectLst>
                    <a:outerShdw sx="100000" sy="100000" kx="0" ky="0" algn="b" rotWithShape="0" blurRad="50800" dist="63500" dir="3740646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Cuando? ??? —No lo Sabemos!</a:t>
              </a:r>
            </a:p>
            <a:p>
              <a:pPr defTabSz="457200">
                <a:defRPr sz="5900">
                  <a:solidFill>
                    <a:srgbClr val="FFFFFF"/>
                  </a:solidFill>
                  <a:effectLst>
                    <a:outerShdw sx="100000" sy="100000" kx="0" ky="0" algn="b" rotWithShape="0" blurRad="50800" dist="63500" dir="3740646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¿ESTÁ USTED LISTO?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8289" y="2041573"/>
            <a:ext cx="4382358" cy="6981167"/>
          </a:xfrm>
          <a:prstGeom prst="rect">
            <a:avLst/>
          </a:prstGeom>
          <a:effectLst>
            <a:outerShdw sx="100000" sy="100000" kx="0" ky="0" algn="b" rotWithShape="0" blurRad="63500" dist="63500" dir="2932076">
              <a:srgbClr val="000000"/>
            </a:outerShdw>
          </a:effectLst>
        </p:spPr>
      </p:pic>
      <p:sp>
        <p:nvSpPr>
          <p:cNvPr id="271" name="Mt 24:42,44 — Velad, pues, porque no sabéis a qué hora ha de venir vuestro Señor.  44 Por tanto, también vosotros estad preparados; porque el Hijo del Hombre vendrá a la hora que no pensáis.…"/>
          <p:cNvSpPr txBox="1"/>
          <p:nvPr/>
        </p:nvSpPr>
        <p:spPr>
          <a:xfrm>
            <a:off x="4179168" y="2339839"/>
            <a:ext cx="8610894" cy="68961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28600" dist="120380" dir="3086182">
              <a:srgbClr val="000000">
                <a:alpha val="3127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7200" indent="-457200" algn="l">
              <a:spcBef>
                <a:spcPts val="1400"/>
              </a:spcBef>
              <a:buClr>
                <a:srgbClr val="515151"/>
              </a:buClr>
              <a:buSzPct val="50000"/>
              <a:buFont typeface="Zapf Dingbats"/>
              <a:buBlip>
                <a:blip r:embed="rId3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Mt 24:42,44</a:t>
            </a:r>
            <a:r>
              <a:t> — Velad, pues, porque no sabéis a qué hora ha de venir vuestro Señor.  44 Por tanto, también vosotros estad preparados; porque el Hijo del Hombre vendrá a la hora que no pensáis.</a:t>
            </a:r>
          </a:p>
          <a:p>
            <a:pPr marL="457200" indent="-457200" algn="l">
              <a:spcBef>
                <a:spcPts val="1400"/>
              </a:spcBef>
              <a:buClr>
                <a:srgbClr val="515151"/>
              </a:buClr>
              <a:buSzPct val="50000"/>
              <a:buFont typeface="Zapf Dingbats"/>
              <a:buBlip>
                <a:blip r:embed="rId3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Mt 25:13</a:t>
            </a:r>
            <a:r>
              <a:t> — Velad, pues, porque no sabéis el día ni la hora en que el Hijo del Hombre ha de venir. </a:t>
            </a:r>
          </a:p>
          <a:p>
            <a:pPr marL="457200" indent="-457200" algn="l">
              <a:spcBef>
                <a:spcPts val="1400"/>
              </a:spcBef>
              <a:buClr>
                <a:srgbClr val="515151"/>
              </a:buClr>
              <a:buSzPct val="50000"/>
              <a:buFont typeface="Zapf Dingbats"/>
              <a:buBlip>
                <a:blip r:embed="rId3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Mar 13:32 </a:t>
            </a:r>
            <a:r>
              <a:t>— "Pero de aquel día y de la hora nadie sabe, ni aun los ángeles que están en el cielo, ni el Hijo, sino el Padre. .</a:t>
            </a:r>
          </a:p>
        </p:txBody>
      </p:sp>
      <p:grpSp>
        <p:nvGrpSpPr>
          <p:cNvPr id="274" name="Group"/>
          <p:cNvGrpSpPr/>
          <p:nvPr/>
        </p:nvGrpSpPr>
        <p:grpSpPr>
          <a:xfrm>
            <a:off x="74414" y="282234"/>
            <a:ext cx="13374933" cy="1905001"/>
            <a:chOff x="0" y="0"/>
            <a:chExt cx="13374932" cy="1905000"/>
          </a:xfrm>
        </p:grpSpPr>
        <p:sp>
          <p:nvSpPr>
            <p:cNvPr id="272" name="Rounded Rectangle"/>
            <p:cNvSpPr/>
            <p:nvPr/>
          </p:nvSpPr>
          <p:spPr>
            <a:xfrm>
              <a:off x="0" y="0"/>
              <a:ext cx="12855973" cy="1905000"/>
            </a:xfrm>
            <a:prstGeom prst="roundRect">
              <a:avLst>
                <a:gd name="adj" fmla="val 10000"/>
              </a:avLst>
            </a:prstGeom>
            <a:solidFill>
              <a:srgbClr val="808785">
                <a:alpha val="81000"/>
              </a:srgbClr>
            </a:solidFill>
            <a:ln w="101600" cap="flat">
              <a:solidFill>
                <a:srgbClr val="000000">
                  <a:alpha val="81000"/>
                </a:srgbClr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73000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3" name="Cuando? ??? —No lo Sabemos!…"/>
            <p:cNvSpPr txBox="1"/>
            <p:nvPr/>
          </p:nvSpPr>
          <p:spPr>
            <a:xfrm>
              <a:off x="1066701" y="41315"/>
              <a:ext cx="12308232" cy="18223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165100" dist="157056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defRPr sz="5900">
                  <a:solidFill>
                    <a:srgbClr val="FFFFFF"/>
                  </a:solidFill>
                  <a:effectLst>
                    <a:outerShdw sx="100000" sy="100000" kx="0" ky="0" algn="b" rotWithShape="0" blurRad="50800" dist="63500" dir="3740646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Cuando? ??? —No lo Sabemos!</a:t>
              </a:r>
            </a:p>
            <a:p>
              <a:pPr defTabSz="457200">
                <a:defRPr sz="5900">
                  <a:solidFill>
                    <a:srgbClr val="FFFFFF"/>
                  </a:solidFill>
                  <a:effectLst>
                    <a:outerShdw sx="100000" sy="100000" kx="0" ky="0" algn="b" rotWithShape="0" blurRad="50800" dist="63500" dir="3740646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¿ESTÁ USTED LISTO?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000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2000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2000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2000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9841" y="1786673"/>
            <a:ext cx="4382358" cy="6981166"/>
          </a:xfrm>
          <a:prstGeom prst="rect">
            <a:avLst/>
          </a:prstGeom>
          <a:effectLst>
            <a:outerShdw sx="100000" sy="100000" kx="0" ky="0" algn="b" rotWithShape="0" blurRad="63500" dist="63500" dir="2932076">
              <a:srgbClr val="000000"/>
            </a:outerShdw>
          </a:effectLst>
        </p:spPr>
      </p:pic>
      <p:sp>
        <p:nvSpPr>
          <p:cNvPr id="277" name="1 Tes 5:2 Porque vosotros sabéis perfectamente que el día del Señor vendrá así como ladrón en la noche…"/>
          <p:cNvSpPr txBox="1"/>
          <p:nvPr/>
        </p:nvSpPr>
        <p:spPr>
          <a:xfrm>
            <a:off x="4405942" y="3247243"/>
            <a:ext cx="8626082" cy="5918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28600" dist="120380" dir="3086182">
              <a:srgbClr val="000000">
                <a:alpha val="3127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7200" indent="-457200" algn="l">
              <a:spcBef>
                <a:spcPts val="1400"/>
              </a:spcBef>
              <a:buClr>
                <a:srgbClr val="515151"/>
              </a:buClr>
              <a:buSzPct val="50000"/>
              <a:buFont typeface="Zapf Dingbats"/>
              <a:buBlip>
                <a:blip r:embed="rId3"/>
              </a:buBlip>
              <a:defRPr sz="3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1 Tes 5:2 Porque vosotros sabéis perfectamente que el día del Señor vendrá así como ladrón en la noche</a:t>
            </a:r>
            <a:endParaRPr b="1"/>
          </a:p>
          <a:p>
            <a:pPr marL="457200" indent="-457200" algn="l">
              <a:spcBef>
                <a:spcPts val="1400"/>
              </a:spcBef>
              <a:buClr>
                <a:srgbClr val="515151"/>
              </a:buClr>
              <a:buSzPct val="50000"/>
              <a:buFont typeface="Zapf Dingbats"/>
              <a:buBlip>
                <a:blip r:embed="rId3"/>
              </a:buBlip>
              <a:defRPr sz="3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2Pe 3:10 </a:t>
            </a:r>
            <a:r>
              <a:t>— Pero el día del Señor vendrá como ladrón en la noche</a:t>
            </a:r>
          </a:p>
          <a:p>
            <a:pPr marL="457200" indent="-457200" algn="l">
              <a:spcBef>
                <a:spcPts val="1400"/>
              </a:spcBef>
              <a:buClr>
                <a:srgbClr val="515151"/>
              </a:buClr>
              <a:buSzPct val="50000"/>
              <a:buFont typeface="Zapf Dingbats"/>
              <a:buBlip>
                <a:blip r:embed="rId3"/>
              </a:buBlip>
              <a:defRPr sz="3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Apoc 16:15 </a:t>
            </a:r>
            <a:r>
              <a:t>— "He aquí, yo vengo como ladrón. Bienaventurado el que vela, y guarda sus ropas, para que no ande desnudo, y vean su vergüenza.”</a:t>
            </a:r>
          </a:p>
        </p:txBody>
      </p:sp>
      <p:grpSp>
        <p:nvGrpSpPr>
          <p:cNvPr id="280" name="Group"/>
          <p:cNvGrpSpPr/>
          <p:nvPr/>
        </p:nvGrpSpPr>
        <p:grpSpPr>
          <a:xfrm>
            <a:off x="74414" y="282234"/>
            <a:ext cx="13374933" cy="1905001"/>
            <a:chOff x="0" y="0"/>
            <a:chExt cx="13374932" cy="1905000"/>
          </a:xfrm>
        </p:grpSpPr>
        <p:sp>
          <p:nvSpPr>
            <p:cNvPr id="278" name="Rounded Rectangle"/>
            <p:cNvSpPr/>
            <p:nvPr/>
          </p:nvSpPr>
          <p:spPr>
            <a:xfrm>
              <a:off x="0" y="0"/>
              <a:ext cx="12855973" cy="1905000"/>
            </a:xfrm>
            <a:prstGeom prst="roundRect">
              <a:avLst>
                <a:gd name="adj" fmla="val 10000"/>
              </a:avLst>
            </a:prstGeom>
            <a:solidFill>
              <a:srgbClr val="808785">
                <a:alpha val="81000"/>
              </a:srgbClr>
            </a:solidFill>
            <a:ln w="101600" cap="flat">
              <a:solidFill>
                <a:srgbClr val="000000">
                  <a:alpha val="81000"/>
                </a:srgbClr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73000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9" name="Cuando? ??? —No lo Sabemos!…"/>
            <p:cNvSpPr txBox="1"/>
            <p:nvPr/>
          </p:nvSpPr>
          <p:spPr>
            <a:xfrm>
              <a:off x="1066701" y="41315"/>
              <a:ext cx="12308232" cy="18223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165100" dist="157056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defRPr sz="5900">
                  <a:solidFill>
                    <a:srgbClr val="FFFFFF"/>
                  </a:solidFill>
                  <a:effectLst>
                    <a:outerShdw sx="100000" sy="100000" kx="0" ky="0" algn="b" rotWithShape="0" blurRad="50800" dist="63500" dir="3740646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Cuando? ??? —No lo Sabemos!</a:t>
              </a:r>
            </a:p>
            <a:p>
              <a:pPr defTabSz="457200">
                <a:defRPr sz="5900">
                  <a:solidFill>
                    <a:srgbClr val="FFFFFF"/>
                  </a:solidFill>
                  <a:effectLst>
                    <a:outerShdw sx="100000" sy="100000" kx="0" ky="0" algn="b" rotWithShape="0" blurRad="50800" dist="63500" dir="3740646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¿ESTÁ USTED LISTO?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45899" y="2663242"/>
            <a:ext cx="4203223" cy="6498339"/>
          </a:xfrm>
          <a:prstGeom prst="rect">
            <a:avLst/>
          </a:prstGeom>
          <a:effectLst>
            <a:outerShdw sx="100000" sy="100000" kx="0" ky="0" algn="b" rotWithShape="0" blurRad="63500" dist="63500" dir="2932076">
              <a:srgbClr val="000000"/>
            </a:outerShdw>
          </a:effectLst>
        </p:spPr>
      </p:pic>
      <p:grpSp>
        <p:nvGrpSpPr>
          <p:cNvPr id="142" name="Image"/>
          <p:cNvGrpSpPr/>
          <p:nvPr/>
        </p:nvGrpSpPr>
        <p:grpSpPr>
          <a:xfrm>
            <a:off x="180290" y="137745"/>
            <a:ext cx="12881287" cy="2218067"/>
            <a:chOff x="0" y="0"/>
            <a:chExt cx="12881285" cy="2218065"/>
          </a:xfrm>
        </p:grpSpPr>
        <p:pic>
          <p:nvPicPr>
            <p:cNvPr id="141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rcRect l="0" t="0" r="0" b="82089"/>
            <a:stretch>
              <a:fillRect/>
            </a:stretch>
          </p:blipFill>
          <p:spPr>
            <a:xfrm>
              <a:off x="215900" y="139700"/>
              <a:ext cx="12449486" cy="165926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0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12881287" cy="2218067"/>
            </a:xfrm>
            <a:prstGeom prst="rect">
              <a:avLst/>
            </a:prstGeom>
            <a:effectLst/>
          </p:spPr>
        </p:pic>
      </p:grpSp>
      <p:sp>
        <p:nvSpPr>
          <p:cNvPr id="143" name="Personalmente  — Hch 1:11; 1 Tes. 4:16;…"/>
          <p:cNvSpPr txBox="1"/>
          <p:nvPr/>
        </p:nvSpPr>
        <p:spPr>
          <a:xfrm>
            <a:off x="3464826" y="2214047"/>
            <a:ext cx="9168317" cy="61087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28600" dist="120380" dir="3086182">
              <a:srgbClr val="000000">
                <a:alpha val="3127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spcBef>
                <a:spcPts val="700"/>
              </a:spcBef>
              <a:defRPr sz="5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lvl="1" marL="889000" indent="-457200" algn="l">
              <a:spcBef>
                <a:spcPts val="700"/>
              </a:spcBef>
              <a:buClr>
                <a:srgbClr val="515151"/>
              </a:buClr>
              <a:buSzPct val="50000"/>
              <a:buFont typeface="Zapf Dingbats"/>
              <a:buBlip>
                <a:blip r:embed="rId6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Personalmente </a:t>
            </a:r>
            <a:r>
              <a:t> — Hch 1:11; 1 Tes. 4:16; </a:t>
            </a:r>
          </a:p>
          <a:p>
            <a:pPr lvl="1" marL="889000" indent="-457200" algn="l">
              <a:spcBef>
                <a:spcPts val="700"/>
              </a:spcBef>
              <a:buClr>
                <a:srgbClr val="515151"/>
              </a:buClr>
              <a:buSzPct val="50000"/>
              <a:buFont typeface="Zapf Dingbats"/>
              <a:buBlip>
                <a:blip r:embed="rId6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Visiblemente</a:t>
            </a:r>
            <a:r>
              <a:t>— Hch 1:11</a:t>
            </a:r>
          </a:p>
          <a:p>
            <a:pPr lvl="1" marL="889000" indent="-457200" algn="l">
              <a:spcBef>
                <a:spcPts val="700"/>
              </a:spcBef>
              <a:buClr>
                <a:srgbClr val="515151"/>
              </a:buClr>
              <a:buSzPct val="50000"/>
              <a:buFont typeface="Zapf Dingbats"/>
              <a:buBlip>
                <a:blip r:embed="rId6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Audiblemente</a:t>
            </a:r>
            <a:r>
              <a:t> — 1 Tes. 4:16; 1 Cor. 15:52</a:t>
            </a:r>
          </a:p>
          <a:p>
            <a:pPr lvl="1" marL="889000" indent="-457200" algn="l">
              <a:spcBef>
                <a:spcPts val="700"/>
              </a:spcBef>
              <a:buClr>
                <a:srgbClr val="515151"/>
              </a:buClr>
              <a:buSzPct val="50000"/>
              <a:buFont typeface="Zapf Dingbats"/>
              <a:buBlip>
                <a:blip r:embed="rId6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Con Ángeles </a:t>
            </a:r>
            <a:r>
              <a:t> — 2 Tes. 1:7-9</a:t>
            </a:r>
          </a:p>
          <a:p>
            <a:pPr lvl="1" marL="889000" indent="-457200" algn="l">
              <a:spcBef>
                <a:spcPts val="700"/>
              </a:spcBef>
              <a:buClr>
                <a:srgbClr val="515151"/>
              </a:buClr>
              <a:buSzPct val="50000"/>
              <a:buFont typeface="Zapf Dingbats"/>
              <a:buBlip>
                <a:blip r:embed="rId6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Con Poder y Gloria</a:t>
            </a:r>
            <a:r>
              <a:t>— 2 Tes. 1:7-10</a:t>
            </a:r>
          </a:p>
          <a:p>
            <a:pPr lvl="1" marL="889000" indent="-457200" algn="l">
              <a:spcBef>
                <a:spcPts val="700"/>
              </a:spcBef>
              <a:buClr>
                <a:srgbClr val="515151"/>
              </a:buClr>
              <a:buSzPct val="50000"/>
              <a:buFont typeface="Zapf Dingbats"/>
              <a:buBlip>
                <a:blip r:embed="rId6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A Juzgar el mundo</a:t>
            </a:r>
            <a:r>
              <a:t>— Hch 17:30-33 </a:t>
            </a:r>
          </a:p>
          <a:p>
            <a:pPr lvl="1" marL="889000" indent="-457200" algn="l">
              <a:spcBef>
                <a:spcPts val="700"/>
              </a:spcBef>
              <a:buClr>
                <a:srgbClr val="515151"/>
              </a:buClr>
              <a:buSzPct val="50000"/>
              <a:buFont typeface="Zapf Dingbats"/>
              <a:buBlip>
                <a:blip r:embed="rId6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Destruir mundo presente y establecer nuevos cielos y tierra</a:t>
            </a:r>
            <a:r>
              <a:t>- 2 Ped. 3:10-13</a:t>
            </a:r>
          </a:p>
          <a:p>
            <a:pPr lvl="1" marL="889000" indent="-457200" algn="l">
              <a:spcBef>
                <a:spcPts val="700"/>
              </a:spcBef>
              <a:buClr>
                <a:srgbClr val="515151"/>
              </a:buClr>
              <a:buSzPct val="50000"/>
              <a:buFont typeface="Zapf Dingbats"/>
              <a:buBlip>
                <a:blip r:embed="rId6"/>
              </a:buBlip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Glorificar a  Santos</a:t>
            </a:r>
            <a:r>
              <a:t> - Col. 3:4; Fil. 3:20-21  </a:t>
            </a:r>
          </a:p>
        </p:txBody>
      </p:sp>
      <p:sp>
        <p:nvSpPr>
          <p:cNvPr id="144" name="JESUS viene  OTRA VES"/>
          <p:cNvSpPr txBox="1"/>
          <p:nvPr/>
        </p:nvSpPr>
        <p:spPr>
          <a:xfrm>
            <a:off x="761993" y="473775"/>
            <a:ext cx="1117414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34999" indent="-634999" algn="l">
              <a:spcBef>
                <a:spcPts val="700"/>
              </a:spcBef>
              <a:buClr>
                <a:srgbClr val="515151"/>
              </a:buClr>
              <a:buSzPct val="50000"/>
              <a:buFont typeface="Zapf Dingbats"/>
              <a:buBlip>
                <a:blip r:embed="rId7"/>
              </a:buBlip>
              <a:defRPr b="1" sz="7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defRPr b="0"/>
            </a:pPr>
            <a:r>
              <a:rPr b="1"/>
              <a:t>JESUS viene  OTRA VES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000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2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20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20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20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20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2000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2000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2000"/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2000"/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Image"/>
          <p:cNvGrpSpPr/>
          <p:nvPr/>
        </p:nvGrpSpPr>
        <p:grpSpPr>
          <a:xfrm>
            <a:off x="150740" y="369068"/>
            <a:ext cx="12754286" cy="2230766"/>
            <a:chOff x="0" y="0"/>
            <a:chExt cx="12754285" cy="2230765"/>
          </a:xfrm>
        </p:grpSpPr>
        <p:pic>
          <p:nvPicPr>
            <p:cNvPr id="149" name="Image" descr="Image"/>
            <p:cNvPicPr>
              <a:picLocks noChangeAspect="0"/>
            </p:cNvPicPr>
            <p:nvPr/>
          </p:nvPicPr>
          <p:blipFill>
            <a:blip r:embed="rId2">
              <a:extLst/>
            </a:blip>
            <a:srcRect l="0" t="0" r="0" b="82089"/>
            <a:stretch>
              <a:fillRect/>
            </a:stretch>
          </p:blipFill>
          <p:spPr>
            <a:xfrm>
              <a:off x="127000" y="76200"/>
              <a:ext cx="12500286" cy="191326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8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2754286" cy="2230767"/>
            </a:xfrm>
            <a:prstGeom prst="rect">
              <a:avLst/>
            </a:prstGeom>
            <a:effectLst/>
          </p:spPr>
        </p:pic>
      </p:grpSp>
      <p:sp>
        <p:nvSpPr>
          <p:cNvPr id="151" name="Amados, ésta es la segunda carta que os escribo, y en ambas despierto con exhortación vuestro limpio entendimiento — 2 Pedro 3:1"/>
          <p:cNvSpPr txBox="1"/>
          <p:nvPr/>
        </p:nvSpPr>
        <p:spPr>
          <a:xfrm>
            <a:off x="144891" y="416010"/>
            <a:ext cx="12529818" cy="19082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157056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100">
                <a:solidFill>
                  <a:srgbClr val="FFFFFF"/>
                </a:solidFill>
                <a:effectLst>
                  <a:outerShdw sx="100000" sy="100000" kx="0" ky="0" algn="b" rotWithShape="0" blurRad="50800" dist="63500" dir="3740646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Amados, ésta es la segunda carta que os escribo, y en ambas despierto con exhortación vuestro limpio entendimiento — </a:t>
            </a:r>
            <a:r>
              <a:rPr b="1"/>
              <a:t>2 Pedro 3:1  </a:t>
            </a:r>
          </a:p>
        </p:txBody>
      </p:sp>
      <p:pic>
        <p:nvPicPr>
          <p:cNvPr id="152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61232" y="2222976"/>
            <a:ext cx="4203223" cy="6498338"/>
          </a:xfrm>
          <a:prstGeom prst="rect">
            <a:avLst/>
          </a:prstGeom>
          <a:effectLst>
            <a:outerShdw sx="100000" sy="100000" kx="0" ky="0" algn="b" rotWithShape="0" blurRad="63500" dist="63500" dir="2932076">
              <a:srgbClr val="000000"/>
            </a:outerShdw>
          </a:effectLst>
        </p:spPr>
      </p:pic>
      <p:sp>
        <p:nvSpPr>
          <p:cNvPr id="153" name="Necesidad de RECORDAR…"/>
          <p:cNvSpPr txBox="1"/>
          <p:nvPr/>
        </p:nvSpPr>
        <p:spPr>
          <a:xfrm>
            <a:off x="4000843" y="2450641"/>
            <a:ext cx="9168318" cy="6273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28600" dist="120380" dir="3086182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7200" indent="-457200" algn="l">
              <a:spcBef>
                <a:spcPts val="700"/>
              </a:spcBef>
              <a:buClr>
                <a:srgbClr val="515151"/>
              </a:buClr>
              <a:buSzPct val="50000"/>
              <a:buFont typeface="Zapf Dingbats"/>
              <a:buBlip>
                <a:blip r:embed="rId5"/>
              </a:buBlip>
              <a:defRPr sz="5000">
                <a:solidFill>
                  <a:srgbClr val="FFFFFF"/>
                </a:solidFill>
                <a:effectLst>
                  <a:outerShdw sx="100000" sy="100000" kx="0" ky="0" algn="b" rotWithShape="0" blurRad="50800" dist="63500" dir="2017794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Necesidad de RECORDAR</a:t>
            </a:r>
          </a:p>
          <a:p>
            <a:pPr lvl="1" marL="889000" indent="-457200" algn="l">
              <a:spcBef>
                <a:spcPts val="700"/>
              </a:spcBef>
              <a:buClr>
                <a:srgbClr val="515151"/>
              </a:buClr>
              <a:buSzPct val="50000"/>
              <a:buFont typeface="Zapf Dingbats"/>
              <a:buBlip>
                <a:blip r:embed="rId6"/>
              </a:buBlip>
              <a:defRPr sz="3200">
                <a:solidFill>
                  <a:srgbClr val="FFFFFF"/>
                </a:solidFill>
                <a:effectLst>
                  <a:outerShdw sx="100000" sy="100000" kx="0" ky="0" algn="b" rotWithShape="0" blurRad="50800" dist="63500" dir="2017794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Sobre la Verdad de Dios</a:t>
            </a:r>
            <a:r>
              <a:t> — </a:t>
            </a:r>
            <a:r>
              <a:rPr b="1"/>
              <a:t>Dios juzgara a los impíos!</a:t>
            </a:r>
            <a:r>
              <a:t> — (2-7) </a:t>
            </a:r>
          </a:p>
          <a:p>
            <a:pPr lvl="1" marL="889000" indent="-457200" algn="l">
              <a:spcBef>
                <a:spcPts val="700"/>
              </a:spcBef>
              <a:buClr>
                <a:srgbClr val="515151"/>
              </a:buClr>
              <a:buSzPct val="50000"/>
              <a:buFont typeface="Zapf Dingbats"/>
              <a:buBlip>
                <a:blip r:embed="rId6"/>
              </a:buBlip>
              <a:defRPr sz="3200">
                <a:solidFill>
                  <a:srgbClr val="FFFFFF"/>
                </a:solidFill>
                <a:effectLst>
                  <a:outerShdw sx="100000" sy="100000" kx="0" ky="0" algn="b" rotWithShape="0" blurRad="50800" dist="63500" dir="2017794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Este mundo sera destruido</a:t>
            </a:r>
            <a:r>
              <a:t> — (7, 10,11)</a:t>
            </a:r>
          </a:p>
          <a:p>
            <a:pPr lvl="1" marL="889000" indent="-457200" algn="l">
              <a:spcBef>
                <a:spcPts val="700"/>
              </a:spcBef>
              <a:buClr>
                <a:srgbClr val="515151"/>
              </a:buClr>
              <a:buSzPct val="50000"/>
              <a:buFont typeface="Zapf Dingbats"/>
              <a:buBlip>
                <a:blip r:embed="rId6"/>
              </a:buBlip>
              <a:defRPr sz="3200">
                <a:solidFill>
                  <a:srgbClr val="FFFFFF"/>
                </a:solidFill>
                <a:effectLst>
                  <a:outerShdw sx="100000" sy="100000" kx="0" ky="0" algn="b" rotWithShape="0" blurRad="50800" dist="63500" dir="2017794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El deseo de Dios es que el hombre sea salvo y venga al arrepentimiento</a:t>
            </a:r>
            <a:r>
              <a:t> (9,14)</a:t>
            </a:r>
          </a:p>
          <a:p>
            <a:pPr lvl="1" marL="889000" indent="-457200" algn="l">
              <a:spcBef>
                <a:spcPts val="700"/>
              </a:spcBef>
              <a:buClr>
                <a:srgbClr val="515151"/>
              </a:buClr>
              <a:buSzPct val="50000"/>
              <a:buFont typeface="Zapf Dingbats"/>
              <a:buBlip>
                <a:blip r:embed="rId6"/>
              </a:buBlip>
              <a:defRPr sz="3200">
                <a:solidFill>
                  <a:srgbClr val="FFFFFF"/>
                </a:solidFill>
                <a:effectLst>
                  <a:outerShdw sx="100000" sy="100000" kx="0" ky="0" algn="b" rotWithShape="0" blurRad="50800" dist="63500" dir="2017794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Considerando esto, (Condenación) debemos de vivir en santa piadosa manera de vivir”  </a:t>
            </a:r>
            <a:r>
              <a:t>— (11-14)</a:t>
            </a:r>
          </a:p>
          <a:p>
            <a:pPr lvl="1" marL="889000" indent="-457200" algn="l">
              <a:spcBef>
                <a:spcPts val="700"/>
              </a:spcBef>
              <a:buClr>
                <a:srgbClr val="515151"/>
              </a:buClr>
              <a:buSzPct val="50000"/>
              <a:buFont typeface="Zapf Dingbats"/>
              <a:buBlip>
                <a:blip r:embed="rId6"/>
              </a:buBlip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50800" dist="63500" dir="2017794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Siempre CRECIENDO en Conocimiento </a:t>
            </a:r>
            <a:r>
              <a:rPr b="0"/>
              <a:t>— (17-18)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000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2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20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20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20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20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2000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Pero el día del Señor vendrá — 2 PEdro 3:7-13"/>
          <p:cNvGrpSpPr/>
          <p:nvPr/>
        </p:nvGrpSpPr>
        <p:grpSpPr>
          <a:xfrm>
            <a:off x="-136385" y="189048"/>
            <a:ext cx="13277570" cy="1311149"/>
            <a:chOff x="0" y="0"/>
            <a:chExt cx="13277569" cy="1311147"/>
          </a:xfrm>
        </p:grpSpPr>
        <p:sp>
          <p:nvSpPr>
            <p:cNvPr id="156" name="Pero el día del Señor vendrá — 2 PEdro 3:7-13"/>
            <p:cNvSpPr txBox="1"/>
            <p:nvPr/>
          </p:nvSpPr>
          <p:spPr>
            <a:xfrm>
              <a:off x="317500" y="304800"/>
              <a:ext cx="12680670" cy="739648"/>
            </a:xfrm>
            <a:prstGeom prst="rect">
              <a:avLst/>
            </a:prstGeom>
            <a:gradFill flip="none" rotWithShape="1">
              <a:gsLst>
                <a:gs pos="0">
                  <a:srgbClr val="619AE3"/>
                </a:gs>
                <a:gs pos="100000">
                  <a:srgbClr val="336AA6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>
                <a:defRPr b="1" cap="all" sz="3800">
                  <a:solidFill>
                    <a:srgbClr val="FFFFFF"/>
                  </a:solidFill>
                  <a:effectLst>
                    <a:outerShdw sx="100000" sy="100000" kx="0" ky="0" algn="b" rotWithShape="0" blurRad="63500" dist="63500" dir="1929137">
                      <a:srgbClr val="000000"/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Pero el día del Señor vendrá — 2 PEdro 3:7-13</a:t>
              </a:r>
            </a:p>
          </p:txBody>
        </p:sp>
        <p:pic>
          <p:nvPicPr>
            <p:cNvPr id="155" name="Pero el día del Señor vendrá — 2 PEdro 3:7-13 Pero el día del Señor vendrá — 2 PEdro 3:7-13" descr="Pero el día del Señor vendrá — 2 PEdro 3:7-13 Pero el día del Señor vendrá — 2 PEdro 3:7-13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277570" cy="1311148"/>
            </a:xfrm>
            <a:prstGeom prst="rect">
              <a:avLst/>
            </a:prstGeom>
            <a:effectLst/>
          </p:spPr>
        </p:pic>
      </p:grpSp>
      <p:sp>
        <p:nvSpPr>
          <p:cNvPr id="158" name="Los cielos y la tierra están reservados para el"/>
          <p:cNvSpPr txBox="1"/>
          <p:nvPr/>
        </p:nvSpPr>
        <p:spPr>
          <a:xfrm>
            <a:off x="4311736" y="1275230"/>
            <a:ext cx="8622458" cy="234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685799" indent="-685799" algn="l">
              <a:spcBef>
                <a:spcPts val="1300"/>
              </a:spcBef>
              <a:buSzPct val="80000"/>
              <a:buBlip>
                <a:blip r:embed="rId3"/>
              </a:buBlip>
              <a:defRPr b="1" sz="51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Los cielos y la tierra están reservados para el</a:t>
            </a:r>
          </a:p>
        </p:txBody>
      </p:sp>
      <p:sp>
        <p:nvSpPr>
          <p:cNvPr id="159" name="La Palabra de Dios creo los “cielos y la tierra” fisicamente (5; Gn1:1-2)…"/>
          <p:cNvSpPr txBox="1"/>
          <p:nvPr/>
        </p:nvSpPr>
        <p:spPr>
          <a:xfrm>
            <a:off x="4033140" y="4081331"/>
            <a:ext cx="8787455" cy="553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60400" indent="-660400" algn="l">
              <a:spcBef>
                <a:spcPts val="800"/>
              </a:spcBef>
              <a:buSzPct val="80000"/>
              <a:buBlip>
                <a:blip r:embed="rId4"/>
              </a:buBlip>
              <a:defRPr b="1" sz="5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La Palabra de Dios creo los “cielos y la tierra” fisicamente (5; Gn1:1-2)</a:t>
            </a:r>
          </a:p>
          <a:p>
            <a:pPr marL="660400" indent="-660400" algn="l">
              <a:spcBef>
                <a:spcPts val="800"/>
              </a:spcBef>
              <a:buSzPct val="80000"/>
              <a:buBlip>
                <a:blip r:embed="rId4"/>
              </a:buBlip>
              <a:defRPr b="1" sz="5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La misma Palabra ahora preserva los mismos “cielos y tierra” (7)</a:t>
            </a:r>
          </a:p>
        </p:txBody>
      </p:sp>
      <p:sp>
        <p:nvSpPr>
          <p:cNvPr id="160" name="Slide Number"/>
          <p:cNvSpPr txBox="1"/>
          <p:nvPr>
            <p:ph type="sldNum" sz="quarter" idx="4294967295"/>
          </p:nvPr>
        </p:nvSpPr>
        <p:spPr>
          <a:xfrm>
            <a:off x="12659010" y="23978"/>
            <a:ext cx="228601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63" name="Image"/>
          <p:cNvGrpSpPr/>
          <p:nvPr/>
        </p:nvGrpSpPr>
        <p:grpSpPr>
          <a:xfrm>
            <a:off x="208970" y="1403511"/>
            <a:ext cx="4129380" cy="7216324"/>
            <a:chOff x="0" y="0"/>
            <a:chExt cx="4129379" cy="7216323"/>
          </a:xfrm>
        </p:grpSpPr>
        <p:pic>
          <p:nvPicPr>
            <p:cNvPr id="162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4542" t="0" r="11479" b="0"/>
            <a:stretch>
              <a:fillRect/>
            </a:stretch>
          </p:blipFill>
          <p:spPr>
            <a:xfrm>
              <a:off x="215900" y="139700"/>
              <a:ext cx="3697580" cy="665752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1" name="Image" descr="Imag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4129381" cy="7216324"/>
            </a:xfrm>
            <a:prstGeom prst="rect">
              <a:avLst/>
            </a:prstGeom>
            <a:effectLst/>
          </p:spPr>
        </p:pic>
      </p:grpSp>
      <p:sp>
        <p:nvSpPr>
          <p:cNvPr id="164" name="2 Pedro 3:7…"/>
          <p:cNvSpPr txBox="1"/>
          <p:nvPr/>
        </p:nvSpPr>
        <p:spPr>
          <a:xfrm>
            <a:off x="354108" y="1902011"/>
            <a:ext cx="3602038" cy="594957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85242" dir="2386548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b="1">
                <a:solidFill>
                  <a:srgbClr val="FFFFFF"/>
                </a:solidFill>
                <a:effectLst>
                  <a:outerShdw sx="100000" sy="100000" kx="0" ky="0" algn="b" rotWithShape="0" blurRad="63500" dist="63500" dir="2781697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 Pedro 3:7  </a:t>
            </a:r>
          </a:p>
          <a:p>
            <a:pPr defTabSz="457200">
              <a:defRPr>
                <a:solidFill>
                  <a:srgbClr val="FFFFFF"/>
                </a:solidFill>
                <a:effectLst>
                  <a:outerShdw sx="100000" sy="100000" kx="0" ky="0" algn="b" rotWithShape="0" blurRad="63500" dist="63500" dir="2781697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pero los cielos y la tierra que existen ahora, están reservados por la misma palabra, guardados para el fuego en el día del juicio y de la perdición de los hombres impíos.</a:t>
            </a:r>
          </a:p>
        </p:txBody>
      </p:sp>
      <p:sp>
        <p:nvSpPr>
          <p:cNvPr id="165" name="Fuego"/>
          <p:cNvSpPr txBox="1"/>
          <p:nvPr/>
        </p:nvSpPr>
        <p:spPr>
          <a:xfrm>
            <a:off x="6159582" y="2534012"/>
            <a:ext cx="3953770" cy="1308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z="7500">
                <a:solidFill>
                  <a:schemeClr val="accent5">
                    <a:hueOff val="-608019"/>
                    <a:satOff val="-16379"/>
                    <a:lumOff val="25127"/>
                  </a:schemeClr>
                </a:solidFill>
                <a:effectLst>
                  <a:outerShdw sx="100000" sy="100000" kx="0" ky="0" algn="b" rotWithShape="0" blurRad="63500" dist="63500" dir="1929137">
                    <a:srgbClr val="000000"/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Fuego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2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9" grpId="2"/>
      <p:bldP build="whole" bldLvl="1" animBg="1" rev="0" advAuto="0" spid="16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Los cielos y tierra actuales “físicos” están reservados para el FUEGO …"/>
          <p:cNvSpPr txBox="1"/>
          <p:nvPr/>
        </p:nvSpPr>
        <p:spPr>
          <a:xfrm>
            <a:off x="4420998" y="1465131"/>
            <a:ext cx="8306200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685799" indent="-685799" algn="l">
              <a:spcBef>
                <a:spcPts val="1300"/>
              </a:spcBef>
              <a:buSzPct val="80000"/>
              <a:buBlip>
                <a:blip r:embed="rId3"/>
              </a:buBlip>
              <a:defRPr b="1" sz="49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Los cielos y tierra actuales “físicos” están reservados para el FUEGO …</a:t>
            </a:r>
          </a:p>
        </p:txBody>
      </p:sp>
      <p:sp>
        <p:nvSpPr>
          <p:cNvPr id="168" name="Esta juicio en este contexto es un juicio universal — que será en contra de los que no obedecen,(6,7,10-12; . Jn 5:28,29; Hch 17:30-31)"/>
          <p:cNvSpPr txBox="1"/>
          <p:nvPr/>
        </p:nvSpPr>
        <p:spPr>
          <a:xfrm>
            <a:off x="4420998" y="4850598"/>
            <a:ext cx="8306200" cy="491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660400" indent="-660400" algn="l">
              <a:spcBef>
                <a:spcPts val="800"/>
              </a:spcBef>
              <a:buSzPct val="80000"/>
              <a:buBlip>
                <a:blip r:embed="rId4"/>
              </a:buBlip>
              <a:defRPr b="1" sz="4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Esta juicio en este contexto es un juicio universal — que será en contra de los que no obedecen,(6,7,10-12; . Jn 5:28,29; Hch 17:30-31)  </a:t>
            </a:r>
          </a:p>
        </p:txBody>
      </p:sp>
      <p:sp>
        <p:nvSpPr>
          <p:cNvPr id="169" name="Slide Number"/>
          <p:cNvSpPr txBox="1"/>
          <p:nvPr>
            <p:ph type="sldNum" sz="quarter" idx="4294967295"/>
          </p:nvPr>
        </p:nvSpPr>
        <p:spPr>
          <a:xfrm>
            <a:off x="12659010" y="23978"/>
            <a:ext cx="228601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72" name="Image"/>
          <p:cNvGrpSpPr/>
          <p:nvPr/>
        </p:nvGrpSpPr>
        <p:grpSpPr>
          <a:xfrm>
            <a:off x="90437" y="1268638"/>
            <a:ext cx="4129380" cy="7216324"/>
            <a:chOff x="0" y="0"/>
            <a:chExt cx="4129379" cy="7216323"/>
          </a:xfrm>
        </p:grpSpPr>
        <p:pic>
          <p:nvPicPr>
            <p:cNvPr id="171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4542" t="0" r="11479" b="0"/>
            <a:stretch>
              <a:fillRect/>
            </a:stretch>
          </p:blipFill>
          <p:spPr>
            <a:xfrm>
              <a:off x="215900" y="139700"/>
              <a:ext cx="3697580" cy="665752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0" name="Image" descr="Imag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4129381" cy="7216324"/>
            </a:xfrm>
            <a:prstGeom prst="rect">
              <a:avLst/>
            </a:prstGeom>
            <a:effectLst/>
          </p:spPr>
        </p:pic>
      </p:grpSp>
      <p:grpSp>
        <p:nvGrpSpPr>
          <p:cNvPr id="175" name="Pero el día del Señor vendrá — 2 PEdro 3:7-13"/>
          <p:cNvGrpSpPr/>
          <p:nvPr/>
        </p:nvGrpSpPr>
        <p:grpSpPr>
          <a:xfrm>
            <a:off x="-136385" y="205982"/>
            <a:ext cx="13277570" cy="1311148"/>
            <a:chOff x="0" y="0"/>
            <a:chExt cx="13277569" cy="1311147"/>
          </a:xfrm>
        </p:grpSpPr>
        <p:sp>
          <p:nvSpPr>
            <p:cNvPr id="174" name="Pero el día del Señor vendrá — 2 PEdro 3:7-13"/>
            <p:cNvSpPr txBox="1"/>
            <p:nvPr/>
          </p:nvSpPr>
          <p:spPr>
            <a:xfrm>
              <a:off x="317500" y="304800"/>
              <a:ext cx="12680670" cy="739648"/>
            </a:xfrm>
            <a:prstGeom prst="rect">
              <a:avLst/>
            </a:prstGeom>
            <a:gradFill flip="none" rotWithShape="1">
              <a:gsLst>
                <a:gs pos="0">
                  <a:srgbClr val="619AE3"/>
                </a:gs>
                <a:gs pos="100000">
                  <a:srgbClr val="336AA6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>
                <a:defRPr b="1" cap="all" sz="3800">
                  <a:solidFill>
                    <a:srgbClr val="FFFFFF"/>
                  </a:solidFill>
                  <a:effectLst>
                    <a:outerShdw sx="100000" sy="100000" kx="0" ky="0" algn="b" rotWithShape="0" blurRad="63500" dist="63500" dir="1929137">
                      <a:srgbClr val="000000"/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Pero el día del Señor vendrá — 2 PEdro 3:7-13</a:t>
              </a:r>
            </a:p>
          </p:txBody>
        </p:sp>
        <p:pic>
          <p:nvPicPr>
            <p:cNvPr id="173" name="Pero el día del Señor vendrá — 2 PEdro 3:7-13 Pero el día del Señor vendrá — 2 PEdro 3:7-13" descr="Pero el día del Señor vendrá — 2 PEdro 3:7-13 Pero el día del Señor vendrá — 2 PEdro 3:7-13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3277570" cy="1311148"/>
            </a:xfrm>
            <a:prstGeom prst="rect">
              <a:avLst/>
            </a:prstGeom>
            <a:effectLst/>
          </p:spPr>
        </p:pic>
      </p:grpSp>
      <p:sp>
        <p:nvSpPr>
          <p:cNvPr id="176" name="2 Pedro 3:7…"/>
          <p:cNvSpPr txBox="1"/>
          <p:nvPr/>
        </p:nvSpPr>
        <p:spPr>
          <a:xfrm>
            <a:off x="354108" y="1902011"/>
            <a:ext cx="3602038" cy="594957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85242" dir="2386548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b="1">
                <a:solidFill>
                  <a:srgbClr val="FFFFFF"/>
                </a:solidFill>
                <a:effectLst>
                  <a:outerShdw sx="100000" sy="100000" kx="0" ky="0" algn="b" rotWithShape="0" blurRad="63500" dist="63500" dir="2781697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 Pedro 3:7  </a:t>
            </a:r>
          </a:p>
          <a:p>
            <a:pPr defTabSz="457200">
              <a:defRPr>
                <a:solidFill>
                  <a:srgbClr val="FFFFFF"/>
                </a:solidFill>
                <a:effectLst>
                  <a:outerShdw sx="100000" sy="100000" kx="0" ky="0" algn="b" rotWithShape="0" blurRad="63500" dist="63500" dir="2781697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7</a:t>
            </a:r>
            <a:r>
              <a:t> pero los cielos y la tierra que existen ahora, están reservados por la misma palabra, guardados para el fuego en el día del juicio y de la perdición de los hombres impíos.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"/>
          <p:cNvGrpSpPr/>
          <p:nvPr/>
        </p:nvGrpSpPr>
        <p:grpSpPr>
          <a:xfrm>
            <a:off x="9466578" y="2898274"/>
            <a:ext cx="3289483" cy="5062217"/>
            <a:chOff x="0" y="-114299"/>
            <a:chExt cx="3289482" cy="5062216"/>
          </a:xfrm>
        </p:grpSpPr>
        <p:sp>
          <p:nvSpPr>
            <p:cNvPr id="180" name="JUICIO UNIVERSAL POR FUEGO"/>
            <p:cNvSpPr/>
            <p:nvPr/>
          </p:nvSpPr>
          <p:spPr>
            <a:xfrm>
              <a:off x="0" y="1793236"/>
              <a:ext cx="3289483" cy="3154681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63500" dist="109551" dir="2226766">
                <a:srgbClr val="000000">
                  <a:alpha val="66193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34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JUICIO UNIVERSAL POR FUEGO</a:t>
              </a:r>
            </a:p>
          </p:txBody>
        </p:sp>
        <p:pic>
          <p:nvPicPr>
            <p:cNvPr id="181" name="Rectangle Rectangle" descr="Rectangle Rectangl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02" y="-114300"/>
              <a:ext cx="3166920" cy="2496232"/>
            </a:xfrm>
            <a:prstGeom prst="rect">
              <a:avLst/>
            </a:prstGeom>
            <a:effectLst>
              <a:outerShdw sx="100000" sy="100000" kx="0" ky="0" algn="b" rotWithShape="0" blurRad="177800" dist="111911" dir="5400000">
                <a:srgbClr val="000000">
                  <a:alpha val="98480"/>
                </a:srgbClr>
              </a:outerShdw>
            </a:effectLst>
          </p:spPr>
        </p:pic>
        <p:pic>
          <p:nvPicPr>
            <p:cNvPr id="182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6062" y="12517"/>
              <a:ext cx="2819401" cy="15878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3" name="CONDENACION…"/>
            <p:cNvSpPr txBox="1"/>
            <p:nvPr/>
          </p:nvSpPr>
          <p:spPr>
            <a:xfrm>
              <a:off x="176062" y="1135706"/>
              <a:ext cx="2819401" cy="88900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hueOff val="-158059"/>
                    <a:satOff val="-13250"/>
                    <a:lumOff val="10967"/>
                  </a:schemeClr>
                </a:gs>
                <a:gs pos="100000">
                  <a:schemeClr val="accent5">
                    <a:hueOff val="-53923"/>
                    <a:lumOff val="-673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b="1" sz="2500">
                  <a:solidFill>
                    <a:srgbClr val="FFFFFF"/>
                  </a:solidFill>
                  <a:effectLst>
                    <a:outerShdw sx="100000" sy="100000" kx="0" ky="0" algn="b" rotWithShape="0" blurRad="50800" dist="63500" dir="2436726">
                      <a:srgbClr val="000000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CONDENACION</a:t>
              </a:r>
            </a:p>
            <a:p>
              <a:pPr>
                <a:defRPr sz="2900">
                  <a:solidFill>
                    <a:srgbClr val="FFFFFF"/>
                  </a:solidFill>
                  <a:effectLst>
                    <a:outerShdw sx="100000" sy="100000" kx="0" ky="0" algn="b" rotWithShape="0" blurRad="50800" dist="63500" dir="2436726">
                      <a:srgbClr val="000000"/>
                    </a:outerShdw>
                  </a:effectLst>
                </a:defRPr>
              </a:pPr>
              <a:r>
                <a:t>VERS 7,10-12</a:t>
              </a:r>
            </a:p>
          </p:txBody>
        </p:sp>
      </p:grpSp>
      <p:sp>
        <p:nvSpPr>
          <p:cNvPr id="185" name="Callout"/>
          <p:cNvSpPr/>
          <p:nvPr/>
        </p:nvSpPr>
        <p:spPr>
          <a:xfrm>
            <a:off x="39963" y="7776144"/>
            <a:ext cx="12865895" cy="1355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687" y="0"/>
                </a:moveTo>
                <a:lnTo>
                  <a:pt x="18444" y="9807"/>
                </a:lnTo>
                <a:lnTo>
                  <a:pt x="622" y="9807"/>
                </a:lnTo>
                <a:cubicBezTo>
                  <a:pt x="278" y="9807"/>
                  <a:pt x="0" y="12449"/>
                  <a:pt x="0" y="15707"/>
                </a:cubicBezTo>
                <a:cubicBezTo>
                  <a:pt x="0" y="18964"/>
                  <a:pt x="278" y="21600"/>
                  <a:pt x="622" y="21600"/>
                </a:cubicBezTo>
                <a:lnTo>
                  <a:pt x="20978" y="21600"/>
                </a:lnTo>
                <a:cubicBezTo>
                  <a:pt x="21322" y="21600"/>
                  <a:pt x="21600" y="18964"/>
                  <a:pt x="21600" y="15707"/>
                </a:cubicBezTo>
                <a:cubicBezTo>
                  <a:pt x="21600" y="12450"/>
                  <a:pt x="21322" y="9807"/>
                  <a:pt x="20978" y="9807"/>
                </a:cubicBezTo>
                <a:lnTo>
                  <a:pt x="18930" y="9807"/>
                </a:lnTo>
                <a:lnTo>
                  <a:pt x="18687" y="0"/>
                </a:lnTo>
                <a:close/>
              </a:path>
            </a:pathLst>
          </a:custGeom>
          <a:gradFill>
            <a:gsLst>
              <a:gs pos="0">
                <a:srgbClr val="D03317"/>
              </a:gs>
              <a:gs pos="100000">
                <a:srgbClr val="A21415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1" sz="3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50800" dist="63500" dir="3190652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86" name="Arrow"/>
          <p:cNvSpPr/>
          <p:nvPr/>
        </p:nvSpPr>
        <p:spPr>
          <a:xfrm>
            <a:off x="7755462" y="6384163"/>
            <a:ext cx="2088263" cy="463641"/>
          </a:xfrm>
          <a:prstGeom prst="rightArrow">
            <a:avLst>
              <a:gd name="adj1" fmla="val 44805"/>
              <a:gd name="adj2" fmla="val 63003"/>
            </a:avLst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109551" dir="2226766">
              <a:srgbClr val="000000">
                <a:alpha val="66193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7" name="Arrow"/>
          <p:cNvSpPr/>
          <p:nvPr/>
        </p:nvSpPr>
        <p:spPr>
          <a:xfrm>
            <a:off x="3388576" y="6384163"/>
            <a:ext cx="1702221" cy="463641"/>
          </a:xfrm>
          <a:prstGeom prst="rightArrow">
            <a:avLst>
              <a:gd name="adj1" fmla="val 44805"/>
              <a:gd name="adj2" fmla="val 63003"/>
            </a:avLst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109551" dir="2226766">
              <a:srgbClr val="000000">
                <a:alpha val="66193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93" name="Group"/>
          <p:cNvGrpSpPr/>
          <p:nvPr/>
        </p:nvGrpSpPr>
        <p:grpSpPr>
          <a:xfrm>
            <a:off x="4709636" y="3017846"/>
            <a:ext cx="3289483" cy="5074917"/>
            <a:chOff x="0" y="-114299"/>
            <a:chExt cx="3289482" cy="5074916"/>
          </a:xfrm>
        </p:grpSpPr>
        <p:sp>
          <p:nvSpPr>
            <p:cNvPr id="188" name="JUICIO UNIVERSAL POR EL DILUVIO"/>
            <p:cNvSpPr/>
            <p:nvPr/>
          </p:nvSpPr>
          <p:spPr>
            <a:xfrm>
              <a:off x="0" y="1805936"/>
              <a:ext cx="3289483" cy="3154681"/>
            </a:xfrm>
            <a:prstGeom prst="ellipse">
              <a:avLst/>
            </a:prstGeom>
            <a:solidFill>
              <a:schemeClr val="accent6">
                <a:hueOff val="-133706"/>
                <a:satOff val="8281"/>
                <a:lumOff val="-27269"/>
              </a:schemeClr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63500" dist="109551" dir="2226766">
                <a:srgbClr val="000000">
                  <a:alpha val="66193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34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JUICIO UNIVERSAL POR EL DILUVIO</a:t>
              </a:r>
            </a:p>
          </p:txBody>
        </p:sp>
        <p:grpSp>
          <p:nvGrpSpPr>
            <p:cNvPr id="192" name="Group"/>
            <p:cNvGrpSpPr/>
            <p:nvPr/>
          </p:nvGrpSpPr>
          <p:grpSpPr>
            <a:xfrm>
              <a:off x="90770" y="-114300"/>
              <a:ext cx="3166920" cy="2496232"/>
              <a:chOff x="-165100" y="-114299"/>
              <a:chExt cx="3166918" cy="2496231"/>
            </a:xfrm>
          </p:grpSpPr>
          <p:pic>
            <p:nvPicPr>
              <p:cNvPr id="189" name="Rectangle Rectangle" descr="Rectangle Rectangle"/>
              <p:cNvPicPr>
                <a:picLocks noChangeAspect="0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-165100" y="-114300"/>
                <a:ext cx="3166919" cy="2496232"/>
              </a:xfrm>
              <a:prstGeom prst="rect">
                <a:avLst/>
              </a:prstGeom>
              <a:effectLst>
                <a:outerShdw sx="100000" sy="100000" kx="0" ky="0" algn="b" rotWithShape="0" blurRad="177800" dist="111911" dir="5400000">
                  <a:srgbClr val="000000">
                    <a:alpha val="98480"/>
                  </a:srgbClr>
                </a:outerShdw>
              </a:effectLst>
            </p:spPr>
          </p:pic>
          <p:pic>
            <p:nvPicPr>
              <p:cNvPr id="190" name="Image" descr="Imag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659" y="27311"/>
                <a:ext cx="2819401" cy="15865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91" name="DILUVIO…"/>
              <p:cNvSpPr txBox="1"/>
              <p:nvPr/>
            </p:nvSpPr>
            <p:spPr>
              <a:xfrm>
                <a:off x="8659" y="1118095"/>
                <a:ext cx="2819401" cy="952501"/>
              </a:xfrm>
              <a:prstGeom prst="rect">
                <a:avLst/>
              </a:prstGeom>
              <a:solidFill>
                <a:srgbClr val="0096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>
                  <a:defRPr b="1" sz="2900">
                    <a:solidFill>
                      <a:srgbClr val="FFFFFF"/>
                    </a:solidFill>
                    <a:effectLst>
                      <a:outerShdw sx="100000" sy="100000" kx="0" ky="0" algn="b" rotWithShape="0" blurRad="63500" dist="63500" dir="2258953">
                        <a:srgbClr val="000000"/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t>DILUVIO</a:t>
                </a:r>
              </a:p>
              <a:p>
                <a:pPr>
                  <a:defRPr sz="2900">
                    <a:solidFill>
                      <a:srgbClr val="FFFFFF"/>
                    </a:solidFill>
                    <a:effectLst>
                      <a:outerShdw sx="100000" sy="100000" kx="0" ky="0" algn="b" rotWithShape="0" blurRad="63500" dist="63500" dir="2258953">
                        <a:srgbClr val="000000"/>
                      </a:outerShdw>
                    </a:effectLst>
                  </a:defRPr>
                </a:pPr>
                <a:r>
                  <a:t>VERSICULOS 5,6</a:t>
                </a:r>
              </a:p>
            </p:txBody>
          </p:sp>
        </p:grpSp>
      </p:grpSp>
      <p:grpSp>
        <p:nvGrpSpPr>
          <p:cNvPr id="200" name="Group"/>
          <p:cNvGrpSpPr/>
          <p:nvPr/>
        </p:nvGrpSpPr>
        <p:grpSpPr>
          <a:xfrm>
            <a:off x="299538" y="2986786"/>
            <a:ext cx="3289483" cy="5201751"/>
            <a:chOff x="0" y="-114078"/>
            <a:chExt cx="3289482" cy="5201749"/>
          </a:xfrm>
        </p:grpSpPr>
        <p:sp>
          <p:nvSpPr>
            <p:cNvPr id="194" name="todas las cosas permanecen así como desde el principio de la creación."/>
            <p:cNvSpPr/>
            <p:nvPr/>
          </p:nvSpPr>
          <p:spPr>
            <a:xfrm>
              <a:off x="-1" y="1932991"/>
              <a:ext cx="3289484" cy="3154681"/>
            </a:xfrm>
            <a:prstGeom prst="ellipse">
              <a:avLst/>
            </a:prstGeom>
            <a:solidFill>
              <a:srgbClr val="808785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63500" dist="109551" dir="2226766">
                <a:srgbClr val="000000">
                  <a:alpha val="66193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2900">
                  <a:solidFill>
                    <a:srgbClr val="FFFFFF"/>
                  </a:solidFill>
                  <a:effectLst>
                    <a:outerShdw sx="100000" sy="100000" kx="0" ky="0" algn="b" rotWithShape="0" blurRad="50800" dist="63500" dir="1829540">
                      <a:srgbClr val="000000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todas las cosas permanecen así como desde el principio de la creación.</a:t>
              </a:r>
            </a:p>
          </p:txBody>
        </p:sp>
        <p:grpSp>
          <p:nvGrpSpPr>
            <p:cNvPr id="199" name="Group"/>
            <p:cNvGrpSpPr/>
            <p:nvPr/>
          </p:nvGrpSpPr>
          <p:grpSpPr>
            <a:xfrm>
              <a:off x="61281" y="-114079"/>
              <a:ext cx="3166920" cy="2496233"/>
              <a:chOff x="-165100" y="-114078"/>
              <a:chExt cx="3166918" cy="2496231"/>
            </a:xfrm>
          </p:grpSpPr>
          <p:grpSp>
            <p:nvGrpSpPr>
              <p:cNvPr id="197" name="Group"/>
              <p:cNvGrpSpPr/>
              <p:nvPr/>
            </p:nvGrpSpPr>
            <p:grpSpPr>
              <a:xfrm>
                <a:off x="-165100" y="-114079"/>
                <a:ext cx="3166919" cy="2496233"/>
                <a:chOff x="-165100" y="-114078"/>
                <a:chExt cx="3166918" cy="2496231"/>
              </a:xfrm>
            </p:grpSpPr>
            <p:pic>
              <p:nvPicPr>
                <p:cNvPr id="195" name="Rectangle Rectangle" descr="Rectangle Rectangle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-165100" y="-114079"/>
                  <a:ext cx="3166919" cy="2496233"/>
                </a:xfrm>
                <a:prstGeom prst="rect">
                  <a:avLst/>
                </a:prstGeom>
                <a:effectLst>
                  <a:outerShdw sx="100000" sy="100000" kx="0" ky="0" algn="b" rotWithShape="0" blurRad="177800" dist="111911" dir="5400000">
                    <a:srgbClr val="000000">
                      <a:alpha val="98480"/>
                    </a:srgbClr>
                  </a:outerShdw>
                </a:effectLst>
              </p:spPr>
            </p:pic>
            <p:pic>
              <p:nvPicPr>
                <p:cNvPr id="196" name="Image" descr="Image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8659" y="0"/>
                  <a:ext cx="2819401" cy="178904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98" name="CREACION…"/>
              <p:cNvSpPr txBox="1"/>
              <p:nvPr/>
            </p:nvSpPr>
            <p:spPr>
              <a:xfrm>
                <a:off x="8659" y="1102578"/>
                <a:ext cx="2819401" cy="9525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atOff val="4013"/>
                      <a:lumOff val="5462"/>
                    </a:schemeClr>
                  </a:gs>
                  <a:gs pos="100000">
                    <a:schemeClr val="accent1">
                      <a:hueOff val="-47059"/>
                      <a:satOff val="1860"/>
                      <a:lumOff val="-17958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>
                  <a:defRPr b="1" sz="2900">
                    <a:solidFill>
                      <a:srgbClr val="FFFFFF"/>
                    </a:solidFill>
                    <a:effectLst>
                      <a:outerShdw sx="100000" sy="100000" kx="0" ky="0" algn="b" rotWithShape="0" blurRad="63500" dist="63500" dir="3420000">
                        <a:srgbClr val="000000"/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t>CREACION</a:t>
                </a:r>
              </a:p>
              <a:p>
                <a:pPr>
                  <a:defRPr sz="2900">
                    <a:solidFill>
                      <a:srgbClr val="FFFFFF"/>
                    </a:solidFill>
                    <a:effectLst>
                      <a:outerShdw sx="100000" sy="100000" kx="0" ky="0" algn="b" rotWithShape="0" blurRad="63500" dist="63500" dir="3420000">
                        <a:srgbClr val="000000"/>
                      </a:outerShdw>
                    </a:effectLst>
                  </a:defRPr>
                </a:pPr>
                <a:r>
                  <a:t>VERSICULOS 3,4</a:t>
                </a:r>
              </a:p>
            </p:txBody>
          </p:sp>
        </p:grpSp>
      </p:grpSp>
      <p:sp>
        <p:nvSpPr>
          <p:cNvPr id="201" name="Callout"/>
          <p:cNvSpPr/>
          <p:nvPr/>
        </p:nvSpPr>
        <p:spPr>
          <a:xfrm>
            <a:off x="39963" y="1620625"/>
            <a:ext cx="12865895" cy="1438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22" y="0"/>
                </a:moveTo>
                <a:cubicBezTo>
                  <a:pt x="278" y="0"/>
                  <a:pt x="0" y="2490"/>
                  <a:pt x="0" y="5559"/>
                </a:cubicBezTo>
                <a:cubicBezTo>
                  <a:pt x="0" y="8629"/>
                  <a:pt x="278" y="11113"/>
                  <a:pt x="622" y="11113"/>
                </a:cubicBezTo>
                <a:lnTo>
                  <a:pt x="18270" y="11113"/>
                </a:lnTo>
                <a:lnTo>
                  <a:pt x="18512" y="21600"/>
                </a:lnTo>
                <a:lnTo>
                  <a:pt x="18756" y="11113"/>
                </a:lnTo>
                <a:lnTo>
                  <a:pt x="20978" y="11113"/>
                </a:lnTo>
                <a:cubicBezTo>
                  <a:pt x="21322" y="11113"/>
                  <a:pt x="21600" y="8629"/>
                  <a:pt x="21600" y="5559"/>
                </a:cubicBezTo>
                <a:cubicBezTo>
                  <a:pt x="21600" y="2490"/>
                  <a:pt x="21322" y="0"/>
                  <a:pt x="20978" y="0"/>
                </a:cubicBezTo>
                <a:lnTo>
                  <a:pt x="622" y="0"/>
                </a:lnTo>
                <a:close/>
              </a:path>
            </a:pathLst>
          </a:custGeom>
          <a:gradFill>
            <a:gsLst>
              <a:gs pos="0">
                <a:srgbClr val="D03317"/>
              </a:gs>
              <a:gs pos="100000">
                <a:srgbClr val="A21415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1" sz="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50800" dist="63500" dir="3190652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02" name="DESTRUCCIÓN SERÁ UNIVERSAL COMO LA CREACION!"/>
          <p:cNvSpPr/>
          <p:nvPr/>
        </p:nvSpPr>
        <p:spPr>
          <a:xfrm>
            <a:off x="69453" y="1609711"/>
            <a:ext cx="12865894" cy="1460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22" y="0"/>
                </a:moveTo>
                <a:cubicBezTo>
                  <a:pt x="278" y="0"/>
                  <a:pt x="0" y="2452"/>
                  <a:pt x="0" y="5476"/>
                </a:cubicBezTo>
                <a:cubicBezTo>
                  <a:pt x="0" y="8500"/>
                  <a:pt x="278" y="10947"/>
                  <a:pt x="622" y="10947"/>
                </a:cubicBezTo>
                <a:lnTo>
                  <a:pt x="2806" y="10947"/>
                </a:lnTo>
                <a:lnTo>
                  <a:pt x="3050" y="21600"/>
                </a:lnTo>
                <a:lnTo>
                  <a:pt x="3293" y="10947"/>
                </a:lnTo>
                <a:lnTo>
                  <a:pt x="20978" y="10947"/>
                </a:lnTo>
                <a:cubicBezTo>
                  <a:pt x="21322" y="10947"/>
                  <a:pt x="21600" y="8500"/>
                  <a:pt x="21600" y="5476"/>
                </a:cubicBezTo>
                <a:cubicBezTo>
                  <a:pt x="21600" y="2453"/>
                  <a:pt x="21322" y="0"/>
                  <a:pt x="20978" y="0"/>
                </a:cubicBezTo>
                <a:lnTo>
                  <a:pt x="622" y="0"/>
                </a:lnTo>
                <a:close/>
              </a:path>
            </a:pathLst>
          </a:custGeom>
          <a:gradFill>
            <a:gsLst>
              <a:gs pos="0">
                <a:srgbClr val="D03317"/>
              </a:gs>
              <a:gs pos="100000">
                <a:srgbClr val="A21415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1" sz="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50800" dist="63500" dir="3190652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DESTRUCCIÓN SERÁ </a:t>
            </a:r>
            <a:r>
              <a:rPr u="sng"/>
              <a:t>UNIVERSAL</a:t>
            </a:r>
            <a:r>
              <a:t> COMO LA </a:t>
            </a:r>
            <a:r>
              <a:rPr>
                <a:solidFill>
                  <a:srgbClr val="FFE55E"/>
                </a:solidFill>
              </a:rPr>
              <a:t>CREACION</a:t>
            </a:r>
            <a:r>
              <a:t>!</a:t>
            </a:r>
          </a:p>
        </p:txBody>
      </p:sp>
      <p:sp>
        <p:nvSpPr>
          <p:cNvPr id="203" name="Slide Number"/>
          <p:cNvSpPr txBox="1"/>
          <p:nvPr>
            <p:ph type="sldNum" sz="quarter" idx="4294967295"/>
          </p:nvPr>
        </p:nvSpPr>
        <p:spPr>
          <a:xfrm>
            <a:off x="12659010" y="23978"/>
            <a:ext cx="228601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206" name="“EL DÍA DEL SEÑOR VENDRÁ” — 2 PEDRO 3:7-13"/>
          <p:cNvGrpSpPr/>
          <p:nvPr/>
        </p:nvGrpSpPr>
        <p:grpSpPr>
          <a:xfrm>
            <a:off x="16015" y="53582"/>
            <a:ext cx="13277570" cy="1311148"/>
            <a:chOff x="0" y="0"/>
            <a:chExt cx="13277569" cy="1311147"/>
          </a:xfrm>
        </p:grpSpPr>
        <p:sp>
          <p:nvSpPr>
            <p:cNvPr id="205" name="“EL DÍA DEL SEÑOR VENDRÁ” — 2 PEDRO 3:7-13"/>
            <p:cNvSpPr txBox="1"/>
            <p:nvPr/>
          </p:nvSpPr>
          <p:spPr>
            <a:xfrm>
              <a:off x="317500" y="304800"/>
              <a:ext cx="12680670" cy="739648"/>
            </a:xfrm>
            <a:prstGeom prst="rect">
              <a:avLst/>
            </a:prstGeom>
            <a:gradFill flip="none" rotWithShape="1">
              <a:gsLst>
                <a:gs pos="0">
                  <a:srgbClr val="619AE3"/>
                </a:gs>
                <a:gs pos="100000">
                  <a:srgbClr val="336AA6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>
                <a:defRPr b="1" cap="all" sz="3800">
                  <a:solidFill>
                    <a:srgbClr val="FFFFFF"/>
                  </a:solidFill>
                  <a:effectLst>
                    <a:outerShdw sx="100000" sy="100000" kx="0" ky="0" algn="b" rotWithShape="0" blurRad="63500" dist="63500" dir="1929137">
                      <a:srgbClr val="000000"/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“EL DÍA DEL SEÑOR VENDRÁ” — 2 PEDRO 3:7-13</a:t>
              </a:r>
            </a:p>
          </p:txBody>
        </p:sp>
        <p:pic>
          <p:nvPicPr>
            <p:cNvPr id="204" name="“EL DÍA DEL SEÑOR VENDRÁ” — 2 PEDRO 3:7-13 “EL DÍA DEL SEÑOR VENDRÁ” — 2 PEDRO 3:7-13" descr="“EL DÍA DEL SEÑOR VENDRÁ” — 2 PEDRO 3:7-13 “EL DÍA DEL SEÑOR VENDRÁ” — 2 PEDRO 3:7-13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3277570" cy="1311148"/>
            </a:xfrm>
            <a:prstGeom prst="rect">
              <a:avLst/>
            </a:prstGeom>
            <a:effectLst/>
          </p:spPr>
        </p:pic>
      </p:grpSp>
      <p:sp>
        <p:nvSpPr>
          <p:cNvPr id="207" name="DESTRUCCION SERA  UNIVERSAL COM0 LO FUE   DILUVIO!"/>
          <p:cNvSpPr/>
          <p:nvPr/>
        </p:nvSpPr>
        <p:spPr>
          <a:xfrm>
            <a:off x="39963" y="7840636"/>
            <a:ext cx="12865895" cy="1226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2" y="0"/>
                </a:moveTo>
                <a:lnTo>
                  <a:pt x="10579" y="8567"/>
                </a:lnTo>
                <a:lnTo>
                  <a:pt x="622" y="8567"/>
                </a:lnTo>
                <a:cubicBezTo>
                  <a:pt x="278" y="8567"/>
                  <a:pt x="0" y="11487"/>
                  <a:pt x="0" y="15087"/>
                </a:cubicBezTo>
                <a:cubicBezTo>
                  <a:pt x="0" y="18687"/>
                  <a:pt x="278" y="21600"/>
                  <a:pt x="622" y="21600"/>
                </a:cubicBezTo>
                <a:lnTo>
                  <a:pt x="20978" y="21600"/>
                </a:lnTo>
                <a:cubicBezTo>
                  <a:pt x="21322" y="21600"/>
                  <a:pt x="21600" y="18687"/>
                  <a:pt x="21600" y="15087"/>
                </a:cubicBezTo>
                <a:cubicBezTo>
                  <a:pt x="21600" y="11487"/>
                  <a:pt x="21322" y="8567"/>
                  <a:pt x="20978" y="8567"/>
                </a:cubicBezTo>
                <a:lnTo>
                  <a:pt x="11065" y="8567"/>
                </a:lnTo>
                <a:lnTo>
                  <a:pt x="10822" y="0"/>
                </a:lnTo>
                <a:close/>
              </a:path>
            </a:pathLst>
          </a:custGeom>
          <a:gradFill>
            <a:gsLst>
              <a:gs pos="0">
                <a:srgbClr val="D03317"/>
              </a:gs>
              <a:gs pos="100000">
                <a:srgbClr val="A21415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b="1" sz="3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50800" dist="63500" dir="3190652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DESTRUCCION SERA  </a:t>
            </a:r>
            <a:r>
              <a:rPr u="sng"/>
              <a:t>UNIVERSAL</a:t>
            </a:r>
            <a:r>
              <a:t> COM0 LO FUE   </a:t>
            </a:r>
            <a:r>
              <a:rPr>
                <a:solidFill>
                  <a:srgbClr val="8DF4EF"/>
                </a:solidFill>
              </a:rPr>
              <a:t>DILUVIO</a:t>
            </a:r>
            <a: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4"/>
      <p:bldP build="whole" bldLvl="1" animBg="1" rev="0" advAuto="0" spid="207" grpId="3"/>
      <p:bldP build="whole" bldLvl="1" animBg="1" rev="0" advAuto="0" spid="202" grpId="1"/>
      <p:bldP build="whole" bldLvl="1" animBg="1" rev="0" advAuto="0" spid="20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No Deje para mañana lo que puede hacer hoy"/>
          <p:cNvSpPr txBox="1"/>
          <p:nvPr/>
        </p:nvSpPr>
        <p:spPr>
          <a:xfrm>
            <a:off x="4317465" y="1683755"/>
            <a:ext cx="8306200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685799" indent="-685799" algn="l">
              <a:spcBef>
                <a:spcPts val="1300"/>
              </a:spcBef>
              <a:buSzPct val="80000"/>
              <a:buBlip>
                <a:blip r:embed="rId2"/>
              </a:buBlip>
              <a:defRPr b="1" sz="49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No Deje para mañana lo que puede hacer hoy</a:t>
            </a:r>
          </a:p>
        </p:txBody>
      </p:sp>
      <p:sp>
        <p:nvSpPr>
          <p:cNvPr id="210" name="“un día es como mil años, y mil años como un día.”…"/>
          <p:cNvSpPr txBox="1"/>
          <p:nvPr/>
        </p:nvSpPr>
        <p:spPr>
          <a:xfrm>
            <a:off x="4625798" y="3301892"/>
            <a:ext cx="8065266" cy="457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60400" indent="-660400" algn="l">
              <a:spcBef>
                <a:spcPts val="800"/>
              </a:spcBef>
              <a:buSzPct val="80000"/>
              <a:buBlip>
                <a:blip r:embed="rId3"/>
              </a:buBlip>
              <a:defRPr b="1" sz="41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“un día es como mil años, y mil años como un día.”</a:t>
            </a:r>
          </a:p>
          <a:p>
            <a:pPr marL="660400" indent="-660400" algn="l">
              <a:spcBef>
                <a:spcPts val="800"/>
              </a:spcBef>
              <a:buSzPct val="80000"/>
              <a:buBlip>
                <a:blip r:embed="rId3"/>
              </a:buBlip>
              <a:defRPr b="1" sz="41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Este tiempo,  NO es literal o definitivo </a:t>
            </a:r>
          </a:p>
          <a:p>
            <a:pPr marL="660400" indent="-660400" algn="l">
              <a:spcBef>
                <a:spcPts val="800"/>
              </a:spcBef>
              <a:buSzPct val="80000"/>
              <a:buBlip>
                <a:blip r:embed="rId3"/>
              </a:buBlip>
              <a:defRPr b="1" sz="41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Lo que Pedro dice, es que Dios no esta sujeto al tiempo</a:t>
            </a:r>
          </a:p>
        </p:txBody>
      </p:sp>
      <p:sp>
        <p:nvSpPr>
          <p:cNvPr id="211" name="Slide Number"/>
          <p:cNvSpPr txBox="1"/>
          <p:nvPr>
            <p:ph type="sldNum" sz="quarter" idx="4294967295"/>
          </p:nvPr>
        </p:nvSpPr>
        <p:spPr>
          <a:xfrm>
            <a:off x="12659010" y="23978"/>
            <a:ext cx="228601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214" name="Image"/>
          <p:cNvGrpSpPr/>
          <p:nvPr/>
        </p:nvGrpSpPr>
        <p:grpSpPr>
          <a:xfrm>
            <a:off x="90437" y="1437378"/>
            <a:ext cx="4129380" cy="7216324"/>
            <a:chOff x="0" y="0"/>
            <a:chExt cx="4129379" cy="7216323"/>
          </a:xfrm>
        </p:grpSpPr>
        <p:pic>
          <p:nvPicPr>
            <p:cNvPr id="213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4542" t="0" r="11479" b="0"/>
            <a:stretch>
              <a:fillRect/>
            </a:stretch>
          </p:blipFill>
          <p:spPr>
            <a:xfrm>
              <a:off x="215900" y="139700"/>
              <a:ext cx="3697580" cy="665752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2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4129381" cy="7216324"/>
            </a:xfrm>
            <a:prstGeom prst="rect">
              <a:avLst/>
            </a:prstGeom>
            <a:effectLst/>
          </p:spPr>
        </p:pic>
      </p:grpSp>
      <p:sp>
        <p:nvSpPr>
          <p:cNvPr id="215" name="2 Pedro 3:8–9…"/>
          <p:cNvSpPr txBox="1"/>
          <p:nvPr/>
        </p:nvSpPr>
        <p:spPr>
          <a:xfrm>
            <a:off x="354108" y="1819537"/>
            <a:ext cx="3602038" cy="531673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85242" dir="2386548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b="1">
                <a:solidFill>
                  <a:srgbClr val="FFFFFF"/>
                </a:solidFill>
                <a:effectLst>
                  <a:outerShdw sx="100000" sy="100000" kx="0" ky="0" algn="b" rotWithShape="0" blurRad="63500" dist="63500" dir="2781697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 Pedro 3:8–9  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sx="100000" sy="100000" kx="0" ky="0" algn="b" rotWithShape="0" blurRad="63500" dist="63500" dir="2781697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8</a:t>
            </a:r>
            <a:r>
              <a:t> Mas, oh amados, no ignoréis esto: que para con el Señor un día es como mil años, y mil años como un día. </a:t>
            </a:r>
            <a:r>
              <a:rPr baseline="31999"/>
              <a:t>9</a:t>
            </a:r>
            <a:r>
              <a:t> El Señor no retarda su promesa, según algunos la tienen por tardanza …</a:t>
            </a:r>
          </a:p>
        </p:txBody>
      </p:sp>
      <p:grpSp>
        <p:nvGrpSpPr>
          <p:cNvPr id="218" name="Pero el día del Señor vendrá — 2 PEdro 3:7-13"/>
          <p:cNvGrpSpPr/>
          <p:nvPr/>
        </p:nvGrpSpPr>
        <p:grpSpPr>
          <a:xfrm>
            <a:off x="-136385" y="155182"/>
            <a:ext cx="13277570" cy="1311148"/>
            <a:chOff x="0" y="0"/>
            <a:chExt cx="13277569" cy="1311147"/>
          </a:xfrm>
        </p:grpSpPr>
        <p:sp>
          <p:nvSpPr>
            <p:cNvPr id="217" name="Pero el día del Señor vendrá — 2 PEdro 3:7-13"/>
            <p:cNvSpPr txBox="1"/>
            <p:nvPr/>
          </p:nvSpPr>
          <p:spPr>
            <a:xfrm>
              <a:off x="317500" y="304800"/>
              <a:ext cx="12680670" cy="739648"/>
            </a:xfrm>
            <a:prstGeom prst="rect">
              <a:avLst/>
            </a:prstGeom>
            <a:gradFill flip="none" rotWithShape="1">
              <a:gsLst>
                <a:gs pos="0">
                  <a:srgbClr val="619AE3"/>
                </a:gs>
                <a:gs pos="100000">
                  <a:srgbClr val="336AA6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>
                <a:defRPr b="1" cap="all" sz="3800">
                  <a:solidFill>
                    <a:srgbClr val="FFFFFF"/>
                  </a:solidFill>
                  <a:effectLst>
                    <a:outerShdw sx="100000" sy="100000" kx="0" ky="0" algn="b" rotWithShape="0" blurRad="63500" dist="63500" dir="1929137">
                      <a:srgbClr val="000000"/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Pero el día del Señor vendrá — 2 PEdro 3:7-13</a:t>
              </a:r>
            </a:p>
          </p:txBody>
        </p:sp>
        <p:pic>
          <p:nvPicPr>
            <p:cNvPr id="216" name="Pero el día del Señor vendrá — 2 PEdro 3:7-13 Pero el día del Señor vendrá — 2 PEdro 3:7-13" descr="Pero el día del Señor vendrá — 2 PEdro 3:7-13 Pero el día del Señor vendrá — 2 PEdro 3:7-13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3277570" cy="131114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5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La aparente tardanza de Dios en esta cuestión…"/>
          <p:cNvSpPr txBox="1"/>
          <p:nvPr/>
        </p:nvSpPr>
        <p:spPr>
          <a:xfrm>
            <a:off x="4336332" y="1714913"/>
            <a:ext cx="8065266" cy="770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60399" indent="-660399" algn="l">
              <a:spcBef>
                <a:spcPts val="800"/>
              </a:spcBef>
              <a:buSzPct val="80000"/>
              <a:buBlip>
                <a:blip r:embed="rId2"/>
              </a:buBlip>
              <a:defRPr b="1" sz="45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La aparente tardanza de Dios en esta cuestión</a:t>
            </a:r>
          </a:p>
          <a:p>
            <a:pPr marL="660399" indent="-660399" algn="l">
              <a:spcBef>
                <a:spcPts val="800"/>
              </a:spcBef>
              <a:buSzPct val="80000"/>
              <a:buBlip>
                <a:blip r:embed="rId2"/>
              </a:buBlip>
              <a:defRPr b="1" sz="45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No es una indicación de indiferencia o negligencia de parte de Dios para ejecutar su juicio</a:t>
            </a:r>
          </a:p>
          <a:p>
            <a:pPr marL="660399" indent="-660399" algn="l">
              <a:spcBef>
                <a:spcPts val="800"/>
              </a:spcBef>
              <a:buSzPct val="80000"/>
              <a:buBlip>
                <a:blip r:embed="rId2"/>
              </a:buBlip>
              <a:defRPr b="1" sz="45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 Todo lo contrario su aparente tardanza, es para darle tiempo a los pecadores a que vengan a El (9)</a:t>
            </a:r>
          </a:p>
        </p:txBody>
      </p:sp>
      <p:sp>
        <p:nvSpPr>
          <p:cNvPr id="221" name="Slide Number"/>
          <p:cNvSpPr txBox="1"/>
          <p:nvPr>
            <p:ph type="sldNum" sz="quarter" idx="4294967295"/>
          </p:nvPr>
        </p:nvSpPr>
        <p:spPr>
          <a:xfrm>
            <a:off x="12659010" y="23978"/>
            <a:ext cx="228601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224" name="Image"/>
          <p:cNvGrpSpPr/>
          <p:nvPr/>
        </p:nvGrpSpPr>
        <p:grpSpPr>
          <a:xfrm>
            <a:off x="90437" y="1268638"/>
            <a:ext cx="4129380" cy="7216324"/>
            <a:chOff x="0" y="0"/>
            <a:chExt cx="4129379" cy="7216323"/>
          </a:xfrm>
        </p:grpSpPr>
        <p:pic>
          <p:nvPicPr>
            <p:cNvPr id="223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4542" t="0" r="11479" b="0"/>
            <a:stretch>
              <a:fillRect/>
            </a:stretch>
          </p:blipFill>
          <p:spPr>
            <a:xfrm>
              <a:off x="215900" y="139700"/>
              <a:ext cx="3697580" cy="665752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2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4129381" cy="7216324"/>
            </a:xfrm>
            <a:prstGeom prst="rect">
              <a:avLst/>
            </a:prstGeom>
            <a:effectLst/>
          </p:spPr>
        </p:pic>
      </p:grpSp>
      <p:sp>
        <p:nvSpPr>
          <p:cNvPr id="225" name="2 Pedro 3:9…"/>
          <p:cNvSpPr txBox="1"/>
          <p:nvPr/>
        </p:nvSpPr>
        <p:spPr>
          <a:xfrm>
            <a:off x="354108" y="1622071"/>
            <a:ext cx="3602038" cy="59506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85242" dir="2386548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b="1" sz="3800">
                <a:solidFill>
                  <a:srgbClr val="FFFFFF"/>
                </a:solidFill>
                <a:effectLst>
                  <a:outerShdw sx="100000" sy="100000" kx="0" ky="0" algn="b" rotWithShape="0" blurRad="63500" dist="63500" dir="2781697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 Pedro 3:9  </a:t>
            </a:r>
          </a:p>
          <a:p>
            <a:pPr defTabSz="457200">
              <a:defRPr sz="3400">
                <a:solidFill>
                  <a:srgbClr val="FFFFFF"/>
                </a:solidFill>
                <a:effectLst>
                  <a:outerShdw sx="100000" sy="100000" kx="0" ky="0" algn="b" rotWithShape="0" blurRad="63500" dist="63500" dir="2781697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9</a:t>
            </a:r>
            <a:r>
              <a:t> El Señor no retarda su promesa, según algunos la tienen por tardanza, sino que es paciente para con nosotros, no queriendo que ninguno perezca, sino que todos procedan al arrepentimiento.</a:t>
            </a:r>
          </a:p>
        </p:txBody>
      </p:sp>
      <p:grpSp>
        <p:nvGrpSpPr>
          <p:cNvPr id="228" name="Pero el día del Señor vendrá — 2 PEdro 3:7-13"/>
          <p:cNvGrpSpPr/>
          <p:nvPr/>
        </p:nvGrpSpPr>
        <p:grpSpPr>
          <a:xfrm>
            <a:off x="-136385" y="155182"/>
            <a:ext cx="13277570" cy="1311148"/>
            <a:chOff x="0" y="0"/>
            <a:chExt cx="13277569" cy="1311147"/>
          </a:xfrm>
        </p:grpSpPr>
        <p:sp>
          <p:nvSpPr>
            <p:cNvPr id="227" name="Pero el día del Señor vendrá — 2 PEdro 3:7-13"/>
            <p:cNvSpPr txBox="1"/>
            <p:nvPr/>
          </p:nvSpPr>
          <p:spPr>
            <a:xfrm>
              <a:off x="317500" y="304800"/>
              <a:ext cx="12680670" cy="739648"/>
            </a:xfrm>
            <a:prstGeom prst="rect">
              <a:avLst/>
            </a:prstGeom>
            <a:gradFill flip="none" rotWithShape="1">
              <a:gsLst>
                <a:gs pos="0">
                  <a:srgbClr val="619AE3"/>
                </a:gs>
                <a:gs pos="100000">
                  <a:srgbClr val="336AA6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>
                <a:defRPr b="1" cap="all" sz="3800">
                  <a:solidFill>
                    <a:srgbClr val="FFFFFF"/>
                  </a:solidFill>
                  <a:effectLst>
                    <a:outerShdw sx="100000" sy="100000" kx="0" ky="0" algn="b" rotWithShape="0" blurRad="63500" dist="63500" dir="1929137">
                      <a:srgbClr val="000000"/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Pero el día del Señor vendrá — 2 PEdro 3:7-13</a:t>
              </a:r>
            </a:p>
          </p:txBody>
        </p:sp>
        <p:pic>
          <p:nvPicPr>
            <p:cNvPr id="226" name="Pero el día del Señor vendrá — 2 PEdro 3:7-13 Pero el día del Señor vendrá — 2 PEdro 3:7-13" descr="Pero el día del Señor vendrá — 2 PEdro 3:7-13 Pero el día del Señor vendrá — 2 PEdro 3:7-13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277570" cy="131114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000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20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20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20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lide Number"/>
          <p:cNvSpPr txBox="1"/>
          <p:nvPr>
            <p:ph type="sldNum" sz="quarter" idx="4294967295"/>
          </p:nvPr>
        </p:nvSpPr>
        <p:spPr>
          <a:xfrm>
            <a:off x="12659010" y="23978"/>
            <a:ext cx="228601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233" name="Group"/>
          <p:cNvGrpSpPr/>
          <p:nvPr/>
        </p:nvGrpSpPr>
        <p:grpSpPr>
          <a:xfrm>
            <a:off x="4821105" y="2356896"/>
            <a:ext cx="7181476" cy="1444070"/>
            <a:chOff x="0" y="0"/>
            <a:chExt cx="7181474" cy="1444069"/>
          </a:xfrm>
        </p:grpSpPr>
        <p:sp>
          <p:nvSpPr>
            <p:cNvPr id="231" name="en el cual los cielos pasarán con grande estruendo"/>
            <p:cNvSpPr txBox="1"/>
            <p:nvPr/>
          </p:nvSpPr>
          <p:spPr>
            <a:xfrm>
              <a:off x="742574" y="0"/>
              <a:ext cx="6438901" cy="129922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457200">
                <a:defRPr sz="4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en el cual los cielos pasarán con grande estruendo</a:t>
              </a:r>
            </a:p>
          </p:txBody>
        </p:sp>
        <p:sp>
          <p:nvSpPr>
            <p:cNvPr id="232" name="Arrow"/>
            <p:cNvSpPr/>
            <p:nvPr/>
          </p:nvSpPr>
          <p:spPr>
            <a:xfrm>
              <a:off x="0" y="49770"/>
              <a:ext cx="780092" cy="1394300"/>
            </a:xfrm>
            <a:prstGeom prst="rightArrow">
              <a:avLst>
                <a:gd name="adj1" fmla="val 75215"/>
                <a:gd name="adj2" fmla="val 57914"/>
              </a:avLst>
            </a:prstGeom>
            <a:solidFill>
              <a:schemeClr val="accent3">
                <a:hueOff val="198700"/>
                <a:satOff val="21248"/>
                <a:lumOff val="19305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177800" dist="111911" dir="5400000">
                <a:srgbClr val="000000">
                  <a:alpha val="9848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36" name="Group"/>
          <p:cNvGrpSpPr/>
          <p:nvPr/>
        </p:nvGrpSpPr>
        <p:grpSpPr>
          <a:xfrm>
            <a:off x="4821105" y="4210318"/>
            <a:ext cx="7179226" cy="1394299"/>
            <a:chOff x="0" y="0"/>
            <a:chExt cx="7179225" cy="1394298"/>
          </a:xfrm>
        </p:grpSpPr>
        <p:sp>
          <p:nvSpPr>
            <p:cNvPr id="234" name="y los elementos ardiendo    serán deshechos"/>
            <p:cNvSpPr txBox="1"/>
            <p:nvPr/>
          </p:nvSpPr>
          <p:spPr>
            <a:xfrm>
              <a:off x="744824" y="47538"/>
              <a:ext cx="6434402" cy="129922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457200">
                <a:defRPr sz="4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y los elementos ardiendo    serán deshechos</a:t>
              </a:r>
            </a:p>
          </p:txBody>
        </p:sp>
        <p:sp>
          <p:nvSpPr>
            <p:cNvPr id="235" name="Arrow"/>
            <p:cNvSpPr/>
            <p:nvPr/>
          </p:nvSpPr>
          <p:spPr>
            <a:xfrm>
              <a:off x="0" y="0"/>
              <a:ext cx="780092" cy="1394299"/>
            </a:xfrm>
            <a:prstGeom prst="rightArrow">
              <a:avLst>
                <a:gd name="adj1" fmla="val 75215"/>
                <a:gd name="adj2" fmla="val 57914"/>
              </a:avLst>
            </a:prstGeom>
            <a:solidFill>
              <a:schemeClr val="accent3">
                <a:hueOff val="198700"/>
                <a:satOff val="21248"/>
                <a:lumOff val="19305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177800" dist="111911" dir="5400000">
                <a:srgbClr val="000000">
                  <a:alpha val="9848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39" name="Group"/>
          <p:cNvGrpSpPr/>
          <p:nvPr/>
        </p:nvGrpSpPr>
        <p:grpSpPr>
          <a:xfrm>
            <a:off x="4821105" y="6013969"/>
            <a:ext cx="7181476" cy="1444069"/>
            <a:chOff x="0" y="0"/>
            <a:chExt cx="7181474" cy="1444068"/>
          </a:xfrm>
        </p:grpSpPr>
        <p:sp>
          <p:nvSpPr>
            <p:cNvPr id="237" name="y la tierra y las obras que en ella hay serán quemadas."/>
            <p:cNvSpPr txBox="1"/>
            <p:nvPr/>
          </p:nvSpPr>
          <p:spPr>
            <a:xfrm>
              <a:off x="742574" y="144848"/>
              <a:ext cx="6438901" cy="129922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457200">
                <a:defRPr sz="4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y la tierra y las obras que en ella hay serán quemadas. </a:t>
              </a:r>
            </a:p>
          </p:txBody>
        </p:sp>
        <p:sp>
          <p:nvSpPr>
            <p:cNvPr id="238" name="Arrow"/>
            <p:cNvSpPr/>
            <p:nvPr/>
          </p:nvSpPr>
          <p:spPr>
            <a:xfrm>
              <a:off x="0" y="0"/>
              <a:ext cx="780092" cy="1394299"/>
            </a:xfrm>
            <a:prstGeom prst="rightArrow">
              <a:avLst>
                <a:gd name="adj1" fmla="val 75215"/>
                <a:gd name="adj2" fmla="val 57914"/>
              </a:avLst>
            </a:prstGeom>
            <a:solidFill>
              <a:schemeClr val="accent3">
                <a:hueOff val="198700"/>
                <a:satOff val="21248"/>
                <a:lumOff val="19305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177800" dist="111911" dir="5400000">
                <a:srgbClr val="000000">
                  <a:alpha val="9848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40" name="10 el día del Señor vendrá como ladrón en la noche"/>
          <p:cNvSpPr txBox="1"/>
          <p:nvPr/>
        </p:nvSpPr>
        <p:spPr>
          <a:xfrm>
            <a:off x="1002219" y="2335549"/>
            <a:ext cx="3934448" cy="6159836"/>
          </a:xfrm>
          <a:prstGeom prst="rect">
            <a:avLst/>
          </a:prstGeom>
          <a:solidFill>
            <a:srgbClr val="5A5F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sz="70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10</a:t>
            </a:r>
            <a:r>
              <a:t> el día del Señor vendrá como ladrón en la noche</a:t>
            </a:r>
          </a:p>
        </p:txBody>
      </p:sp>
      <p:grpSp>
        <p:nvGrpSpPr>
          <p:cNvPr id="243" name="Pero el día del Señor vendrá — 2 PEdro 3:7-13"/>
          <p:cNvGrpSpPr/>
          <p:nvPr/>
        </p:nvGrpSpPr>
        <p:grpSpPr>
          <a:xfrm>
            <a:off x="-136385" y="155182"/>
            <a:ext cx="13277570" cy="1311148"/>
            <a:chOff x="0" y="0"/>
            <a:chExt cx="13277569" cy="1311147"/>
          </a:xfrm>
        </p:grpSpPr>
        <p:sp>
          <p:nvSpPr>
            <p:cNvPr id="242" name="Pero el día del Señor vendrá — 2 PEdro 3:7-13"/>
            <p:cNvSpPr txBox="1"/>
            <p:nvPr/>
          </p:nvSpPr>
          <p:spPr>
            <a:xfrm>
              <a:off x="317500" y="304800"/>
              <a:ext cx="12680670" cy="739648"/>
            </a:xfrm>
            <a:prstGeom prst="rect">
              <a:avLst/>
            </a:prstGeom>
            <a:gradFill flip="none" rotWithShape="1">
              <a:gsLst>
                <a:gs pos="0">
                  <a:srgbClr val="619AE3"/>
                </a:gs>
                <a:gs pos="100000">
                  <a:srgbClr val="336AA6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>
                <a:defRPr b="1" cap="all" sz="3800">
                  <a:solidFill>
                    <a:srgbClr val="FFFFFF"/>
                  </a:solidFill>
                  <a:effectLst>
                    <a:outerShdw sx="100000" sy="100000" kx="0" ky="0" algn="b" rotWithShape="0" blurRad="63500" dist="63500" dir="1929137">
                      <a:srgbClr val="000000"/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Pero el día del Señor vendrá — 2 PEdro 3:7-13</a:t>
              </a:r>
            </a:p>
          </p:txBody>
        </p:sp>
        <p:pic>
          <p:nvPicPr>
            <p:cNvPr id="241" name="Pero el día del Señor vendrá — 2 PEdro 3:7-13 Pero el día del Señor vendrá — 2 PEdro 3:7-13" descr="Pero el día del Señor vendrá — 2 PEdro 3:7-13 Pero el día del Señor vendrá — 2 PEdro 3:7-13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277570" cy="131114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2"/>
      <p:bldP build="whole" bldLvl="1" animBg="1" rev="0" advAuto="0" spid="239" grpId="3"/>
      <p:bldP build="whole" bldLvl="1" animBg="1" rev="0" advAuto="0" spid="23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