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381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381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wholeTbl>
    <a:band2H>
      <a:tcTxStyle b="def" i="def"/>
      <a:tcStyle>
        <a:tcBdr/>
        <a:fill>
          <a:solidFill>
            <a:schemeClr val="accent3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381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381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381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381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3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4"/>
              </a:solidFill>
              <a:prstDash val="solid"/>
              <a:bevel/>
            </a:ln>
          </a:top>
          <a:bottom>
            <a:ln w="254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/>
              </a:solidFill>
              <a:prstDash val="solid"/>
              <a:bevel/>
            </a:ln>
          </a:top>
          <a:bottom>
            <a:ln w="254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4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381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4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381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4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bevel/>
            </a:ln>
          </a:left>
          <a:right>
            <a:ln w="12700" cap="flat">
              <a:solidFill>
                <a:schemeClr val="accent4"/>
              </a:solidFill>
              <a:prstDash val="solid"/>
              <a:bevel/>
            </a:ln>
          </a:right>
          <a:top>
            <a:ln w="12700" cap="flat">
              <a:solidFill>
                <a:schemeClr val="accent4"/>
              </a:solidFill>
              <a:prstDash val="solid"/>
              <a:bevel/>
            </a:ln>
          </a:top>
          <a:bottom>
            <a:ln w="127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solidFill>
                <a:schemeClr val="accent4"/>
              </a:solidFill>
              <a:prstDash val="solid"/>
              <a:bevel/>
            </a:ln>
          </a:insideH>
          <a:insideV>
            <a:ln w="12700" cap="flat">
              <a:solidFill>
                <a:schemeClr val="accent4"/>
              </a:solidFill>
              <a:prstDash val="solid"/>
              <a:bevel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3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bevel/>
            </a:ln>
          </a:left>
          <a:right>
            <a:ln w="12700" cap="flat">
              <a:solidFill>
                <a:schemeClr val="accent4"/>
              </a:solidFill>
              <a:prstDash val="solid"/>
              <a:bevel/>
            </a:ln>
          </a:right>
          <a:top>
            <a:ln w="12700" cap="flat">
              <a:solidFill>
                <a:schemeClr val="accent4"/>
              </a:solidFill>
              <a:prstDash val="solid"/>
              <a:bevel/>
            </a:ln>
          </a:top>
          <a:bottom>
            <a:ln w="127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solidFill>
                <a:schemeClr val="accent4"/>
              </a:solidFill>
              <a:prstDash val="solid"/>
              <a:bevel/>
            </a:ln>
          </a:insideH>
          <a:insideV>
            <a:ln w="12700" cap="flat">
              <a:solidFill>
                <a:schemeClr val="accent4"/>
              </a:solidFill>
              <a:prstDash val="solid"/>
              <a:bevel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bevel/>
            </a:ln>
          </a:left>
          <a:right>
            <a:ln w="12700" cap="flat">
              <a:solidFill>
                <a:schemeClr val="accent4"/>
              </a:solidFill>
              <a:prstDash val="solid"/>
              <a:bevel/>
            </a:ln>
          </a:right>
          <a:top>
            <a:ln w="50800" cap="flat">
              <a:solidFill>
                <a:schemeClr val="accent4"/>
              </a:solidFill>
              <a:prstDash val="solid"/>
              <a:bevel/>
            </a:ln>
          </a:top>
          <a:bottom>
            <a:ln w="127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solidFill>
                <a:schemeClr val="accent4"/>
              </a:solidFill>
              <a:prstDash val="solid"/>
              <a:bevel/>
            </a:ln>
          </a:insideH>
          <a:insideV>
            <a:ln w="12700" cap="flat">
              <a:solidFill>
                <a:schemeClr val="accent4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bevel/>
            </a:ln>
          </a:left>
          <a:right>
            <a:ln w="12700" cap="flat">
              <a:solidFill>
                <a:schemeClr val="accent4"/>
              </a:solidFill>
              <a:prstDash val="solid"/>
              <a:bevel/>
            </a:ln>
          </a:right>
          <a:top>
            <a:ln w="12700" cap="flat">
              <a:solidFill>
                <a:schemeClr val="accent4"/>
              </a:solidFill>
              <a:prstDash val="solid"/>
              <a:bevel/>
            </a:ln>
          </a:top>
          <a:bottom>
            <a:ln w="254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solidFill>
                <a:schemeClr val="accent4"/>
              </a:solidFill>
              <a:prstDash val="solid"/>
              <a:bevel/>
            </a:ln>
          </a:insideH>
          <a:insideV>
            <a:ln w="12700" cap="flat">
              <a:solidFill>
                <a:schemeClr val="accent4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" name="Shape 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solidFill>
          <a:schemeClr val="accent4"/>
        </a:solidFill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solidFill>
          <a:schemeClr val="accent4"/>
        </a:solidFill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solidFill>
          <a:schemeClr val="accent4"/>
        </a:solidFill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solidFill>
          <a:schemeClr val="accent4"/>
        </a:solidFill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solidFill>
          <a:schemeClr val="accent4"/>
        </a:solidFill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solidFill>
          <a:schemeClr val="accent4"/>
        </a:solidFill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solidFill>
          <a:schemeClr val="accent4"/>
        </a:solidFill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solidFill>
          <a:schemeClr val="accent4"/>
        </a:solidFill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solidFill>
          <a:schemeClr val="accent4"/>
        </a:solidFill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5" name="Shape 6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 LA CASA</a:t>
            </a:r>
          </a:p>
          <a:p>
            <a:pPr/>
            <a:r>
              <a:t>Deu 6:6  Y estas palabras que yo te mando hoy, estarán sobre tu corazón:</a:t>
            </a:r>
          </a:p>
          <a:p>
            <a:pPr/>
            <a:r>
              <a:t>Deu 6:7  Y las repetirás á tus hijos, y hablarás de ellas estando en tu casa, y andando por el camino, y al acostarte, y cuando te levantes:</a:t>
            </a:r>
          </a:p>
          <a:p>
            <a:pPr/>
            <a:r>
              <a:t>Deu 6:8  Y has de atarlas por señal en tu mano, y estarán por frontales entre tus ojos:</a:t>
            </a:r>
          </a:p>
          <a:p>
            <a:pPr/>
            <a:r>
              <a:t>Deu 6:9  Y las escribirás en los postes de tu casa, y en tus portadas.</a:t>
            </a:r>
          </a:p>
          <a:p>
            <a:pPr/>
          </a:p>
          <a:p>
            <a:pPr/>
            <a:r>
              <a:t>2Ti 1:4  Deseando verte , acordándome de tus lágrimas, para ser lleno de gozo;</a:t>
            </a:r>
          </a:p>
          <a:p>
            <a:pPr/>
            <a:r>
              <a:t>2Ti 1:5  📝  Trayendo á la memoria la fe no fingida que hay en ti, la cual residió primero en tu abuela Loida, y en tu madre Eunice; y estoy cierto que en ti también.</a:t>
            </a:r>
          </a:p>
          <a:p>
            <a:pPr/>
            <a:r>
              <a:t>2Ti 3:14  Empero persiste tú en lo que has aprendido y te persuadiste, sabiendo de quién has aprendido;</a:t>
            </a:r>
          </a:p>
          <a:p>
            <a:pPr/>
            <a:r>
              <a:t>2Ti 3:15  Y que desde la niñez has sabido las Sagradas Escrituras, las cuales te pueden hacer sabio para la salud por la fe que es en Cristo Jesús.</a:t>
            </a:r>
          </a:p>
          <a:p>
            <a:pPr/>
            <a:r>
              <a:t>EN EL PÚLPITO </a:t>
            </a:r>
          </a:p>
          <a:p>
            <a:pPr/>
            <a:r>
              <a:t>2Ti 4:2  Que prediques la palabra; que instes á tiempo y fuera de tiempo; redarguye, reprende, exhorta con toda paciencia y doctrina.</a:t>
            </a:r>
          </a:p>
          <a:p>
            <a:pPr/>
            <a:r>
              <a:t>2Ti 4:3  Porque vendrá tiempo cuando no sufrirán la sana doctrina; antes, teniendo comezón de oir, se amontonarán maestros conforme á sus concupiscencias,</a:t>
            </a:r>
          </a:p>
          <a:p>
            <a:pPr/>
            <a:r>
              <a:t>2Ti 4:4  Y apartarán de la verdad el oído, y se volverán á las fábulas.</a:t>
            </a:r>
          </a:p>
          <a:p>
            <a:pPr/>
          </a:p>
          <a:p>
            <a:pPr/>
            <a:r>
              <a:t>1Pe 4:11  Si alguno habla, hable conforme á las palabras de Dios; si alguno ministra, ministre conforme á la virtud que Dios suministra: para que en todas cosas sea Dios glorificado por Jesucristo , al cual es gloria é imperio para siempre jamás . Amén.</a:t>
            </a:r>
          </a:p>
          <a:p>
            <a:pPr/>
            <a:r>
              <a:t>APATÍA </a:t>
            </a:r>
          </a:p>
          <a:p>
            <a:pPr/>
            <a:r>
              <a:t>Mat 6:24  Ninguno puede servir á dos señores; porque ó aborrecerá al uno y amará al otro, ó se llegará al uno y menospreciará al otro: no podéis servir á Dios y á Mammón.</a:t>
            </a:r>
          </a:p>
          <a:p>
            <a:pPr/>
            <a:r>
              <a:t>Mar 8:35  Porque el que quisiere salvar su vida, la perderá; y el que perdiere su vida por causa de mí y del evangelio, la salvará.</a:t>
            </a:r>
          </a:p>
          <a:p>
            <a:pPr/>
            <a:r>
              <a:t>Mar 8:36  Porque ¿qué aprovechará al hombre, si granjeare todo el mundo, y pierde su alma?</a:t>
            </a:r>
          </a:p>
          <a:p>
            <a:pPr/>
            <a:r>
              <a:t>Mar 8:37  ¿O qué recompensa dará el hombre por su alma?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7228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"/>
          <p:cNvSpPr txBox="1"/>
          <p:nvPr>
            <p:ph type="sldNum" sz="quarter" idx="2"/>
          </p:nvPr>
        </p:nvSpPr>
        <p:spPr>
          <a:xfrm>
            <a:off x="7010400" y="0"/>
            <a:ext cx="21336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22" name="¡ LA…"/>
          <p:cNvSpPr txBox="1"/>
          <p:nvPr/>
        </p:nvSpPr>
        <p:spPr>
          <a:xfrm>
            <a:off x="-4331754" y="2352517"/>
            <a:ext cx="11286791" cy="3053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584200">
              <a:lnSpc>
                <a:spcPct val="90000"/>
              </a:lnSpc>
              <a:spcBef>
                <a:spcPts val="600"/>
              </a:spcBef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sz="6600">
                <a:solidFill>
                  <a:schemeClr val="accent3"/>
                </a:solidFill>
                <a:effectLst>
                  <a:outerShdw sx="100000" sy="100000" kx="0" ky="0" algn="b" rotWithShape="0" blurRad="38100" dist="25400" dir="16200000">
                    <a:schemeClr val="accent4"/>
                  </a:outerShdw>
                </a:effectLst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rPr>
              <a:t>¡ LA</a:t>
            </a:r>
            <a:endParaRPr sz="6600">
              <a:solidFill>
                <a:schemeClr val="accent3"/>
              </a:solidFill>
              <a:effectLst>
                <a:outerShdw sx="100000" sy="100000" kx="0" ky="0" algn="b" rotWithShape="0" blurRad="38100" dist="25400" dir="16200000">
                  <a:schemeClr val="accent4"/>
                </a:outerShdw>
              </a:effectLst>
              <a:latin typeface="Bodoni SvtyTwo SC ITC TT-Book"/>
              <a:ea typeface="Bodoni SvtyTwo SC ITC TT-Book"/>
              <a:cs typeface="Bodoni SvtyTwo SC ITC TT-Book"/>
              <a:sym typeface="Bodoni SvtyTwo SC ITC TT-Book"/>
            </a:endParaRPr>
          </a:p>
          <a:p>
            <a:pPr algn="ctr" defTabSz="584200">
              <a:lnSpc>
                <a:spcPct val="90000"/>
              </a:lnSpc>
              <a:spcBef>
                <a:spcPts val="600"/>
              </a:spcBef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sz="6600">
                <a:solidFill>
                  <a:schemeClr val="accent3"/>
                </a:solidFill>
                <a:effectLst>
                  <a:outerShdw sx="100000" sy="100000" kx="0" ky="0" algn="b" rotWithShape="0" blurRad="38100" dist="25400" dir="16200000">
                    <a:schemeClr val="accent4"/>
                  </a:outerShdw>
                </a:effectLst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rPr>
              <a:t>             PALABRA </a:t>
            </a:r>
            <a:endParaRPr sz="6600">
              <a:solidFill>
                <a:schemeClr val="accent3"/>
              </a:solidFill>
              <a:effectLst>
                <a:outerShdw sx="100000" sy="100000" kx="0" ky="0" algn="b" rotWithShape="0" blurRad="38100" dist="25400" dir="16200000">
                  <a:schemeClr val="accent4"/>
                </a:outerShdw>
              </a:effectLst>
              <a:latin typeface="Bodoni SvtyTwo SC ITC TT-Book"/>
              <a:ea typeface="Bodoni SvtyTwo SC ITC TT-Book"/>
              <a:cs typeface="Bodoni SvtyTwo SC ITC TT-Book"/>
              <a:sym typeface="Bodoni SvtyTwo SC ITC TT-Book"/>
            </a:endParaRPr>
          </a:p>
          <a:p>
            <a:pPr algn="ctr" defTabSz="584200">
              <a:lnSpc>
                <a:spcPct val="90000"/>
              </a:lnSpc>
              <a:spcBef>
                <a:spcPts val="600"/>
              </a:spcBef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sz="6600">
                <a:solidFill>
                  <a:schemeClr val="accent3"/>
                </a:solidFill>
                <a:effectLst>
                  <a:outerShdw sx="100000" sy="100000" kx="0" ky="0" algn="b" rotWithShape="0" blurRad="38100" dist="25400" dir="16200000">
                    <a:schemeClr val="accent4"/>
                  </a:outerShdw>
                </a:effectLst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rPr>
              <a:t>                     PERDIDA !</a:t>
            </a:r>
          </a:p>
        </p:txBody>
      </p:sp>
      <p:sp>
        <p:nvSpPr>
          <p:cNvPr id="23" name="2 Crónicas 34:1- 35:19…"/>
          <p:cNvSpPr txBox="1"/>
          <p:nvPr/>
        </p:nvSpPr>
        <p:spPr>
          <a:xfrm>
            <a:off x="149878" y="319880"/>
            <a:ext cx="7132065" cy="159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5100">
                <a:solidFill>
                  <a:srgbClr val="200D6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2 Crónicas 34:1- 35:19</a:t>
            </a:r>
          </a:p>
          <a:p>
            <a:pPr>
              <a:defRPr sz="5100">
                <a:solidFill>
                  <a:srgbClr val="200D6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2 Reyes 21:24- 23:30 </a:t>
            </a:r>
          </a:p>
        </p:txBody>
      </p:sp>
      <p:pic>
        <p:nvPicPr>
          <p:cNvPr id="2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67732" y="-1"/>
            <a:ext cx="5711826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" grpId="2"/>
      <p:bldP build="whole" bldLvl="1" animBg="1" rev="0" advAuto="0"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W. 65th Street church of Christ - November 19, 2006"/>
          <p:cNvSpPr txBox="1"/>
          <p:nvPr/>
        </p:nvSpPr>
        <p:spPr>
          <a:xfrm>
            <a:off x="4038600" y="6553200"/>
            <a:ext cx="5105400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400">
                <a:latin typeface="Pegasus"/>
                <a:ea typeface="Pegasus"/>
                <a:cs typeface="Pegasus"/>
                <a:sym typeface="Pegasus"/>
              </a:defRPr>
            </a:lvl1pPr>
          </a:lstStyle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1400">
                <a:latin typeface="Pegasus"/>
                <a:ea typeface="Pegasus"/>
                <a:cs typeface="Pegasus"/>
                <a:sym typeface="Pegasus"/>
              </a:rPr>
              <a:t>W. 65th Street church of Christ - November 19, 2006</a:t>
            </a:r>
          </a:p>
        </p:txBody>
      </p:sp>
      <p:sp>
        <p:nvSpPr>
          <p:cNvPr id="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2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2175" y="0"/>
            <a:ext cx="571182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Al 8vo   de su reinado comenzó                     a buscar a su Dios 2 Cron 34:3…"/>
          <p:cNvSpPr/>
          <p:nvPr/>
        </p:nvSpPr>
        <p:spPr>
          <a:xfrm rot="21594483">
            <a:off x="45471" y="1281742"/>
            <a:ext cx="5334570" cy="5044024"/>
          </a:xfrm>
          <a:prstGeom prst="roundRect">
            <a:avLst>
              <a:gd name="adj" fmla="val 8579"/>
            </a:avLst>
          </a:prstGeom>
          <a:solidFill>
            <a:schemeClr val="accent3"/>
          </a:solidFill>
          <a:ln>
            <a:solidFill>
              <a:schemeClr val="accent4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spcBef>
                <a:spcPts val="800"/>
              </a:spcBef>
            </a:pPr>
            <a:r>
              <a:t>            </a:t>
            </a:r>
            <a:r>
              <a:rPr sz="2400"/>
              <a:t>Al 8vo   de su reinado comenzó                     a buscar a su Dios 2 Cron 34:3</a:t>
            </a:r>
            <a:endParaRPr sz="2400"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  <a:latin typeface="Pegasus"/>
              <a:ea typeface="Pegasus"/>
              <a:cs typeface="Pegasus"/>
              <a:sym typeface="Pegasus"/>
            </a:endParaRPr>
          </a:p>
          <a:p>
            <a:pPr marL="609600" indent="-609600">
              <a:spcBef>
                <a:spcPts val="800"/>
              </a:spcBef>
              <a:buClr>
                <a:srgbClr val="FF99CC"/>
              </a:buClr>
              <a:buSzPct val="100000"/>
              <a:buFont typeface="Helvetica"/>
              <a:buChar char="•"/>
            </a:pPr>
            <a:r>
              <a:rPr sz="2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Al 12</a:t>
            </a:r>
            <a:r>
              <a:rPr baseline="30000" sz="2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vo</a:t>
            </a:r>
            <a:r>
              <a:rPr sz="2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 año comenzó a limpiar Juda &amp; Jerusalem – 2 Cron. 34:3-7</a:t>
            </a:r>
            <a:endParaRPr sz="2400"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  <a:latin typeface="Pegasus"/>
              <a:ea typeface="Pegasus"/>
              <a:cs typeface="Pegasus"/>
              <a:sym typeface="Pegasus"/>
            </a:endParaRPr>
          </a:p>
          <a:p>
            <a:pPr marL="609600" indent="-609600">
              <a:spcBef>
                <a:spcPts val="800"/>
              </a:spcBef>
              <a:buClr>
                <a:srgbClr val="FF99CC"/>
              </a:buClr>
              <a:buSzPct val="100000"/>
              <a:buFont typeface="Helvetica"/>
              <a:buChar char="•"/>
            </a:pPr>
            <a:r>
              <a:rPr sz="2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Al 18vo año, Josias comenzó a reparar la casa del Señor. Durante la reparación fue que encontraron la ley de Dios (2 Reyes 22:8-13;   2 Cron. 34:8,14).</a:t>
            </a:r>
          </a:p>
        </p:txBody>
      </p:sp>
      <p:sp>
        <p:nvSpPr>
          <p:cNvPr id="30" name="El Rey Josias"/>
          <p:cNvSpPr txBox="1"/>
          <p:nvPr/>
        </p:nvSpPr>
        <p:spPr>
          <a:xfrm>
            <a:off x="278357" y="194560"/>
            <a:ext cx="4868799" cy="1323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6300"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/>
            <a:r>
              <a:t>El Rey Josias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0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5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0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3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86325" y="1371600"/>
            <a:ext cx="4257675" cy="548640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Rounded Rectangle"/>
          <p:cNvSpPr/>
          <p:nvPr/>
        </p:nvSpPr>
        <p:spPr>
          <a:xfrm>
            <a:off x="304800" y="1600200"/>
            <a:ext cx="4953000" cy="4953000"/>
          </a:xfrm>
          <a:prstGeom prst="roundRect">
            <a:avLst>
              <a:gd name="adj" fmla="val 10745"/>
            </a:avLst>
          </a:prstGeom>
          <a:solidFill>
            <a:schemeClr val="accent3"/>
          </a:solidFill>
          <a:ln>
            <a:solidFill>
              <a:schemeClr val="accent4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5" name="Después de haberla leído, Josias  RAZGO sus vestidos– 2 Reyes 22:11,19; 2 Crónicas. 34:19;"/>
          <p:cNvSpPr txBox="1"/>
          <p:nvPr/>
        </p:nvSpPr>
        <p:spPr>
          <a:xfrm>
            <a:off x="471387" y="1838313"/>
            <a:ext cx="4876801" cy="166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660400" indent="-660400">
              <a:spcBef>
                <a:spcPts val="900"/>
              </a:spcBef>
              <a:buClr>
                <a:srgbClr val="FF99CC"/>
              </a:buClr>
              <a:buSzPct val="100000"/>
              <a:buFont typeface="Helvetica"/>
              <a:buChar char="•"/>
              <a:defRPr sz="26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defRPr>
            </a:lvl1pPr>
          </a:lstStyle>
          <a:p>
            <a:pPr>
              <a:defRPr sz="1800"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26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Después de haberla leído, Josias  RAZGO sus vestidos– 2 Reyes 22:11,19; 2 Crónicas. 34:19; </a:t>
            </a:r>
          </a:p>
        </p:txBody>
      </p:sp>
      <p:sp>
        <p:nvSpPr>
          <p:cNvPr id="36" name="El Rey Josias"/>
          <p:cNvSpPr txBox="1"/>
          <p:nvPr/>
        </p:nvSpPr>
        <p:spPr>
          <a:xfrm>
            <a:off x="278357" y="194560"/>
            <a:ext cx="4868799" cy="1323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6300"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/>
            <a:r>
              <a:t>El Rey Josias</a:t>
            </a:r>
          </a:p>
        </p:txBody>
      </p:sp>
      <p:sp>
        <p:nvSpPr>
          <p:cNvPr id="37" name="Mando a Hilcias el sacerdote a preguntar al Señor por El. Sabia el juicio de Dios estaba sobre Judá porque sus padres no habían guardado la Ley!! – 2 Reyes 22:12-20; 2 Cron. 34:20-28"/>
          <p:cNvSpPr txBox="1"/>
          <p:nvPr/>
        </p:nvSpPr>
        <p:spPr>
          <a:xfrm>
            <a:off x="33216" y="3610820"/>
            <a:ext cx="5187765" cy="284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660400" indent="-660400">
              <a:spcBef>
                <a:spcPts val="900"/>
              </a:spcBef>
              <a:buClr>
                <a:srgbClr val="FF99CC"/>
              </a:buClr>
              <a:buSzPct val="100000"/>
              <a:buFont typeface="Helvetica"/>
              <a:buChar char="•"/>
              <a:defRPr sz="26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defRPr>
            </a:lvl1pPr>
          </a:lstStyle>
          <a:p>
            <a:pPr>
              <a:defRPr sz="1800"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26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Mando a Hilcias el sacerdote a preguntar al Señor por El. Sabia el juicio de Dios estaba sobre Judá porque sus padres no habían guardado la Ley!! – 2 Reyes 22:12-20; 2 Cron. 34:20-28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" grpId="2"/>
      <p:bldP build="whole" bldLvl="1" animBg="1" rev="0" advAuto="0" spid="3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W. 65th Street church of Christ - November 19, 2006"/>
          <p:cNvSpPr txBox="1"/>
          <p:nvPr/>
        </p:nvSpPr>
        <p:spPr>
          <a:xfrm>
            <a:off x="4038600" y="6553200"/>
            <a:ext cx="5105400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400">
                <a:latin typeface="Pegasus"/>
                <a:ea typeface="Pegasus"/>
                <a:cs typeface="Pegasus"/>
                <a:sym typeface="Pegasus"/>
              </a:defRPr>
            </a:lvl1pPr>
          </a:lstStyle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1400">
                <a:latin typeface="Pegasus"/>
                <a:ea typeface="Pegasus"/>
                <a:cs typeface="Pegasus"/>
                <a:sym typeface="Pegasus"/>
              </a:rPr>
              <a:t>W. 65th Street church of Christ - November 19, 2006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4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18025" y="1447800"/>
            <a:ext cx="4397375" cy="54102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Rounded Rectangle"/>
          <p:cNvSpPr/>
          <p:nvPr/>
        </p:nvSpPr>
        <p:spPr>
          <a:xfrm>
            <a:off x="304800" y="1447800"/>
            <a:ext cx="4953000" cy="5257800"/>
          </a:xfrm>
          <a:prstGeom prst="roundRect">
            <a:avLst>
              <a:gd name="adj" fmla="val 10745"/>
            </a:avLst>
          </a:prstGeom>
          <a:solidFill>
            <a:schemeClr val="accent3"/>
          </a:solidFill>
          <a:ln>
            <a:solidFill>
              <a:schemeClr val="accent4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3" name="Después de leer la Ley Josías prometió al Señor y demandó del pueblo a tomar una DECISION   - 2 Reyes 23:3; 2 Crónicas. 34:30-32…"/>
          <p:cNvSpPr txBox="1"/>
          <p:nvPr/>
        </p:nvSpPr>
        <p:spPr>
          <a:xfrm>
            <a:off x="381000" y="2378075"/>
            <a:ext cx="4876800" cy="4362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09600" indent="-609600">
              <a:spcBef>
                <a:spcPts val="800"/>
              </a:spcBef>
              <a:buClr>
                <a:srgbClr val="FF99CC"/>
              </a:buClr>
              <a:buSzPct val="100000"/>
              <a:buFont typeface="Helvetica"/>
              <a:buChar char="•"/>
            </a:pPr>
            <a:r>
              <a:rPr sz="2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 Después de leer la Ley Josías prometió al Señor y demandó del pueblo a tomar una DECISION   - 2 Reyes 23:3; 2 Crónicas. 34:30-32</a:t>
            </a:r>
            <a:endParaRPr sz="2400"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  <a:latin typeface="Pegasus"/>
              <a:ea typeface="Pegasus"/>
              <a:cs typeface="Pegasus"/>
              <a:sym typeface="Pegasus"/>
            </a:endParaRPr>
          </a:p>
          <a:p>
            <a:pPr marL="609600" indent="-609600">
              <a:spcBef>
                <a:spcPts val="800"/>
              </a:spcBef>
              <a:buClr>
                <a:srgbClr val="FF99CC"/>
              </a:buClr>
              <a:buSzPct val="100000"/>
              <a:buFont typeface="Helvetica"/>
              <a:buChar char="•"/>
            </a:pPr>
            <a:r>
              <a:rPr sz="2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Limpio toda la tierra de los ídolos falsos – 1 Reyes 13:2;   2 Reyes 23:4-25; 2 Cron. 34:33</a:t>
            </a:r>
            <a:endParaRPr sz="2400"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  <a:latin typeface="Pegasus"/>
              <a:ea typeface="Pegasus"/>
              <a:cs typeface="Pegasus"/>
              <a:sym typeface="Pegasus"/>
            </a:endParaRPr>
          </a:p>
          <a:p>
            <a:pPr marL="609600" indent="-609600">
              <a:spcBef>
                <a:spcPts val="800"/>
              </a:spcBef>
              <a:buClr>
                <a:srgbClr val="FF99CC"/>
              </a:buClr>
              <a:buSzPct val="100000"/>
              <a:buFont typeface="Helvetica"/>
              <a:buChar char="•"/>
            </a:pPr>
            <a:r>
              <a:rPr sz="2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Celebro la Pascua como nunca antes – 2 Crónicas 23:21-25;   2 Crónicas. 35:1-19</a:t>
            </a:r>
          </a:p>
        </p:txBody>
      </p:sp>
      <p:sp>
        <p:nvSpPr>
          <p:cNvPr id="44" name="El Rey Josias"/>
          <p:cNvSpPr txBox="1"/>
          <p:nvPr/>
        </p:nvSpPr>
        <p:spPr>
          <a:xfrm>
            <a:off x="278357" y="194560"/>
            <a:ext cx="4868799" cy="1323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6300"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/>
            <a:r>
              <a:t>El Rey Josias</a:t>
            </a:r>
          </a:p>
        </p:txBody>
      </p:sp>
      <p:sp>
        <p:nvSpPr>
          <p:cNvPr id="45" name="Restauro la adoración"/>
          <p:cNvSpPr txBox="1"/>
          <p:nvPr/>
        </p:nvSpPr>
        <p:spPr>
          <a:xfrm>
            <a:off x="679066" y="1586504"/>
            <a:ext cx="4328739" cy="572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400"/>
            </a:lvl1pPr>
          </a:lstStyle>
          <a:p>
            <a:pPr/>
            <a:r>
              <a:t>Restauro la adoración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225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2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225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225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3" grpId="2"/>
      <p:bldP build="whole" bldLvl="1" animBg="1" rev="0" advAuto="0" spid="4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48" name="Rounded Rectangle"/>
          <p:cNvSpPr/>
          <p:nvPr/>
        </p:nvSpPr>
        <p:spPr>
          <a:xfrm>
            <a:off x="304800" y="1600200"/>
            <a:ext cx="5562600" cy="4953000"/>
          </a:xfrm>
          <a:prstGeom prst="roundRect">
            <a:avLst>
              <a:gd name="adj" fmla="val 10745"/>
            </a:avLst>
          </a:prstGeom>
          <a:solidFill>
            <a:schemeClr val="accent3"/>
          </a:solidFill>
          <a:ln>
            <a:solidFill>
              <a:schemeClr val="accent4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9" name="Conocimiento de la VERDAD es esencial para adorar en espíritu y verdad – PERO  ignorancia trae destrucción – Hos. 4:6…"/>
          <p:cNvSpPr txBox="1"/>
          <p:nvPr/>
        </p:nvSpPr>
        <p:spPr>
          <a:xfrm>
            <a:off x="381000" y="1676400"/>
            <a:ext cx="5486400" cy="3995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85800" indent="-685800">
              <a:spcBef>
                <a:spcPts val="900"/>
              </a:spcBef>
              <a:buClr>
                <a:srgbClr val="FF99CC"/>
              </a:buClr>
              <a:buSzPct val="100000"/>
              <a:buFont typeface="Helvetica"/>
              <a:buChar char="•"/>
            </a:pPr>
            <a:r>
              <a:rPr sz="27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Conocimiento de la VERDAD es esencial para adorar en espíritu y verdad – PERO  ignorancia trae destrucción – Hos. 4:6</a:t>
            </a:r>
            <a:endParaRPr sz="2700"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  <a:latin typeface="Pegasus"/>
              <a:ea typeface="Pegasus"/>
              <a:cs typeface="Pegasus"/>
              <a:sym typeface="Pegasus"/>
            </a:endParaRPr>
          </a:p>
          <a:p>
            <a:pPr marL="685800" indent="-685800">
              <a:spcBef>
                <a:spcPts val="900"/>
              </a:spcBef>
              <a:buClr>
                <a:srgbClr val="FF99CC"/>
              </a:buClr>
              <a:buSzPct val="100000"/>
              <a:buFont typeface="Helvetica"/>
              <a:buChar char="•"/>
            </a:pPr>
            <a:r>
              <a:rPr sz="27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 Respeto hacia la PALABRA trae al hombre atención, Arrepe y reformas en su vida</a:t>
            </a:r>
            <a:endParaRPr sz="2700"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  <a:latin typeface="Pegasus"/>
              <a:ea typeface="Pegasus"/>
              <a:cs typeface="Pegasus"/>
              <a:sym typeface="Pegasus"/>
            </a:endParaRPr>
          </a:p>
          <a:p>
            <a:pPr marL="685800" indent="-685800">
              <a:spcBef>
                <a:spcPts val="900"/>
              </a:spcBef>
              <a:buClr>
                <a:srgbClr val="FF99CC"/>
              </a:buClr>
              <a:buSzPct val="100000"/>
              <a:buFont typeface="Helvetica"/>
              <a:buChar char="•"/>
            </a:pPr>
            <a:r>
              <a:rPr sz="27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De otra forma habrá EPIDEMIA analfabetismo de la Palabra- </a:t>
            </a:r>
          </a:p>
        </p:txBody>
      </p:sp>
      <p:pic>
        <p:nvPicPr>
          <p:cNvPr id="5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7718" y="1248823"/>
            <a:ext cx="3505201" cy="3733801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¿Aplicación!"/>
          <p:cNvSpPr txBox="1"/>
          <p:nvPr/>
        </p:nvSpPr>
        <p:spPr>
          <a:xfrm>
            <a:off x="712663" y="52147"/>
            <a:ext cx="3992551" cy="99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584200">
              <a:lnSpc>
                <a:spcPct val="90000"/>
              </a:lnSpc>
              <a:spcBef>
                <a:spcPts val="600"/>
              </a:spcBef>
              <a:defRPr sz="6600">
                <a:solidFill>
                  <a:schemeClr val="accent3"/>
                </a:solidFill>
                <a:effectLst>
                  <a:outerShdw sx="100000" sy="100000" kx="0" ky="0" algn="b" rotWithShape="0" blurRad="38100" dist="25400" dir="16200000">
                    <a:schemeClr val="accent4"/>
                  </a:outerShdw>
                </a:effectLst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>
              <a:defRPr sz="1800">
                <a:solidFill>
                  <a:schemeClr val="accent4"/>
                </a:solidFill>
                <a:effectLst/>
              </a:defRPr>
            </a:pPr>
            <a:r>
              <a:rPr sz="6600">
                <a:solidFill>
                  <a:schemeClr val="accent3"/>
                </a:solidFill>
                <a:effectLst>
                  <a:outerShdw sx="100000" sy="100000" kx="0" ky="0" algn="b" rotWithShape="0" blurRad="38100" dist="25400" dir="16200000">
                    <a:schemeClr val="accent4"/>
                  </a:outerShdw>
                </a:effectLst>
              </a:rPr>
              <a:t>¿Aplicación!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14:warp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10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" grpId="1"/>
      <p:bldP build="p" bldLvl="5" animBg="1" rev="0" advAuto="0" spid="49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5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05000"/>
            <a:ext cx="3375025" cy="4953000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Menos del 50% adultos saben cuantas cartas evangélicas hay…"/>
          <p:cNvSpPr txBox="1"/>
          <p:nvPr/>
        </p:nvSpPr>
        <p:spPr>
          <a:xfrm>
            <a:off x="2590800" y="1712912"/>
            <a:ext cx="6324600" cy="3431414"/>
          </a:xfrm>
          <a:prstGeom prst="rect">
            <a:avLst/>
          </a:prstGeom>
          <a:solidFill>
            <a:schemeClr val="accent3"/>
          </a:solidFill>
          <a:ln>
            <a:solidFill>
              <a:schemeClr val="accent4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09600" indent="-609600">
              <a:spcBef>
                <a:spcPts val="1000"/>
              </a:spcBef>
              <a:buClr>
                <a:srgbClr val="FF99CC"/>
              </a:buClr>
              <a:buSzPct val="100000"/>
              <a:buFont typeface="Helvetica"/>
              <a:buChar char="•"/>
            </a:pPr>
            <a:r>
              <a:rPr sz="2400">
                <a:latin typeface="Pegasus"/>
                <a:ea typeface="Pegasus"/>
                <a:cs typeface="Pegasus"/>
                <a:sym typeface="Pegasus"/>
              </a:rPr>
              <a:t>Menos del 50% adultos saben cuantas cartas evangélicas hay </a:t>
            </a:r>
            <a:endParaRPr sz="2400">
              <a:latin typeface="Pegasus"/>
              <a:ea typeface="Pegasus"/>
              <a:cs typeface="Pegasus"/>
              <a:sym typeface="Pegasus"/>
            </a:endParaRPr>
          </a:p>
          <a:p>
            <a:pPr marL="609600" indent="-609600">
              <a:spcBef>
                <a:spcPts val="1000"/>
              </a:spcBef>
              <a:buClr>
                <a:srgbClr val="FF99CC"/>
              </a:buClr>
              <a:buSzPct val="100000"/>
              <a:buFont typeface="Helvetica"/>
              <a:buChar char="•"/>
            </a:pPr>
            <a:r>
              <a:rPr sz="2400">
                <a:latin typeface="Pegasus"/>
                <a:ea typeface="Pegasus"/>
                <a:cs typeface="Pegasus"/>
                <a:sym typeface="Pegasus"/>
              </a:rPr>
              <a:t>60% no pueden nombrar 5 de los 10 mandamientos </a:t>
            </a:r>
            <a:endParaRPr sz="2400">
              <a:latin typeface="Pegasus"/>
              <a:ea typeface="Pegasus"/>
              <a:cs typeface="Pegasus"/>
              <a:sym typeface="Pegasus"/>
            </a:endParaRPr>
          </a:p>
          <a:p>
            <a:pPr marL="609600" indent="-609600">
              <a:spcBef>
                <a:spcPts val="1000"/>
              </a:spcBef>
              <a:buClr>
                <a:srgbClr val="FF99CC"/>
              </a:buClr>
              <a:buSzPct val="100000"/>
              <a:buFont typeface="Helvetica"/>
              <a:buChar char="•"/>
            </a:pPr>
            <a:r>
              <a:rPr sz="2400">
                <a:latin typeface="Pegasus"/>
                <a:ea typeface="Pegasus"/>
                <a:cs typeface="Pegasus"/>
                <a:sym typeface="Pegasus"/>
              </a:rPr>
              <a:t>82% creen el dicho: "ayúdate que Dios te ayudara" es un verso en la Biblia </a:t>
            </a:r>
            <a:endParaRPr sz="2400">
              <a:latin typeface="Pegasus"/>
              <a:ea typeface="Pegasus"/>
              <a:cs typeface="Pegasus"/>
              <a:sym typeface="Pegasus"/>
            </a:endParaRPr>
          </a:p>
          <a:p>
            <a:pPr marL="609600" indent="-609600">
              <a:spcBef>
                <a:spcPts val="1000"/>
              </a:spcBef>
              <a:buClr>
                <a:srgbClr val="FF99CC"/>
              </a:buClr>
              <a:buSzPct val="100000"/>
              <a:buFont typeface="Helvetica"/>
              <a:buChar char="•"/>
            </a:pPr>
            <a:r>
              <a:rPr sz="2400">
                <a:latin typeface="Pegasus"/>
                <a:ea typeface="Pegasus"/>
                <a:cs typeface="Pegasus"/>
                <a:sym typeface="Pegasus"/>
              </a:rPr>
              <a:t>50% creen que Sodoma y Gomorra fueron un matrimonio </a:t>
            </a:r>
          </a:p>
        </p:txBody>
      </p:sp>
      <p:sp>
        <p:nvSpPr>
          <p:cNvPr id="56" name="analfabetismo Bíblico"/>
          <p:cNvSpPr txBox="1"/>
          <p:nvPr/>
        </p:nvSpPr>
        <p:spPr>
          <a:xfrm>
            <a:off x="243137" y="33951"/>
            <a:ext cx="12279039" cy="1102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7200"/>
            </a:lvl1pPr>
          </a:lstStyle>
          <a:p>
            <a:pPr/>
            <a:r>
              <a:t>analfabetismo Bíblico </a:t>
            </a:r>
          </a:p>
        </p:txBody>
      </p:sp>
      <p:sp>
        <p:nvSpPr>
          <p:cNvPr id="57" name="Considere Resultados de varias encuestas"/>
          <p:cNvSpPr txBox="1"/>
          <p:nvPr/>
        </p:nvSpPr>
        <p:spPr>
          <a:xfrm>
            <a:off x="211015" y="1072555"/>
            <a:ext cx="8312980" cy="106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400"/>
            </a:lvl1pPr>
          </a:lstStyle>
          <a:p>
            <a:pPr/>
            <a:r>
              <a:t>Considere Resultados de varias encuestas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6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752600"/>
            <a:ext cx="4419600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Rounded Rectangle"/>
          <p:cNvSpPr/>
          <p:nvPr/>
        </p:nvSpPr>
        <p:spPr>
          <a:xfrm>
            <a:off x="3318178" y="1110878"/>
            <a:ext cx="5791201" cy="5562601"/>
          </a:xfrm>
          <a:prstGeom prst="roundRect">
            <a:avLst>
              <a:gd name="adj" fmla="val 9528"/>
            </a:avLst>
          </a:prstGeom>
          <a:solidFill>
            <a:schemeClr val="accent3">
              <a:alpha val="80000"/>
            </a:schemeClr>
          </a:solidFill>
          <a:ln>
            <a:solidFill>
              <a:schemeClr val="accent4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62" name="La Casa– Deut. 6:7-9; 2 Tim. 1:5; 3:14,15; Efesios. 6:1-4…"/>
          <p:cNvSpPr txBox="1"/>
          <p:nvPr/>
        </p:nvSpPr>
        <p:spPr>
          <a:xfrm>
            <a:off x="3318179" y="1232798"/>
            <a:ext cx="5791200" cy="2662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11200" indent="-711200">
              <a:spcBef>
                <a:spcPts val="600"/>
              </a:spcBef>
              <a:buClr>
                <a:srgbClr val="FF99CC"/>
              </a:buClr>
              <a:buSzPct val="100000"/>
              <a:buFont typeface="Helvetica"/>
              <a:buChar char="•"/>
            </a:pPr>
            <a:r>
              <a:rPr sz="2800">
                <a:latin typeface="Pythagoras"/>
                <a:ea typeface="Pythagoras"/>
                <a:cs typeface="Pythagoras"/>
                <a:sym typeface="Pythagoras"/>
              </a:rPr>
              <a:t>La Casa</a:t>
            </a:r>
            <a:r>
              <a:rPr sz="2400">
                <a:latin typeface="Pegasus"/>
                <a:ea typeface="Pegasus"/>
                <a:cs typeface="Pegasus"/>
                <a:sym typeface="Pegasus"/>
              </a:rPr>
              <a:t>– Deut. 6:7-9; 2 Tim. 1:5; 3:14,15; Efesios. 6:1-4</a:t>
            </a:r>
            <a:endParaRPr sz="2400">
              <a:latin typeface="Pegasus"/>
              <a:ea typeface="Pegasus"/>
              <a:cs typeface="Pegasus"/>
              <a:sym typeface="Pegasus"/>
            </a:endParaRPr>
          </a:p>
          <a:p>
            <a:pPr marL="711200" indent="-711200">
              <a:spcBef>
                <a:spcPts val="600"/>
              </a:spcBef>
              <a:buClr>
                <a:srgbClr val="FF99CC"/>
              </a:buClr>
              <a:buSzPct val="100000"/>
              <a:buFont typeface="Helvetica"/>
              <a:buChar char="•"/>
            </a:pPr>
            <a:r>
              <a:rPr sz="2800">
                <a:latin typeface="Pythagoras"/>
                <a:ea typeface="Pythagoras"/>
                <a:cs typeface="Pythagoras"/>
                <a:sym typeface="Pythagoras"/>
              </a:rPr>
              <a:t>El Púlpito </a:t>
            </a:r>
            <a:r>
              <a:rPr sz="2400">
                <a:latin typeface="Pegasus"/>
                <a:ea typeface="Pegasus"/>
                <a:cs typeface="Pegasus"/>
                <a:sym typeface="Pegasus"/>
              </a:rPr>
              <a:t>–  2 Tim. 4:2-5; 1 Ped 4:1</a:t>
            </a:r>
            <a:endParaRPr sz="2400">
              <a:latin typeface="Pegasus"/>
              <a:ea typeface="Pegasus"/>
              <a:cs typeface="Pegasus"/>
              <a:sym typeface="Pegasus"/>
            </a:endParaRPr>
          </a:p>
          <a:p>
            <a:pPr marL="609600" indent="-609600">
              <a:spcBef>
                <a:spcPts val="600"/>
              </a:spcBef>
              <a:buClr>
                <a:srgbClr val="FF99CC"/>
              </a:buClr>
              <a:buSzPct val="100000"/>
              <a:buFont typeface="Helvetica"/>
              <a:buChar char="•"/>
            </a:pPr>
            <a:r>
              <a:rPr sz="2400">
                <a:latin typeface="Pegasus"/>
                <a:ea typeface="Pegasus"/>
                <a:cs typeface="Pegasus"/>
                <a:sym typeface="Pegasus"/>
              </a:rPr>
              <a:t>En la </a:t>
            </a:r>
            <a:r>
              <a:rPr sz="2800">
                <a:latin typeface="Pythagoras"/>
                <a:ea typeface="Pythagoras"/>
                <a:cs typeface="Pythagoras"/>
                <a:sym typeface="Pythagoras"/>
              </a:rPr>
              <a:t>Apatía de muchos.            </a:t>
            </a:r>
            <a:r>
              <a:rPr sz="2400">
                <a:latin typeface="Pegasus"/>
                <a:ea typeface="Pegasus"/>
                <a:cs typeface="Pegasus"/>
                <a:sym typeface="Pegasus"/>
              </a:rPr>
              <a:t>– Mat. 24:12; Mat 6:24; 1 Cor. 16:22; Mar 8:36-38</a:t>
            </a:r>
          </a:p>
        </p:txBody>
      </p:sp>
      <p:sp>
        <p:nvSpPr>
          <p:cNvPr id="63" name="LA PALABRA ESTA PERDIDA EN:"/>
          <p:cNvSpPr txBox="1"/>
          <p:nvPr/>
        </p:nvSpPr>
        <p:spPr>
          <a:xfrm>
            <a:off x="301319" y="66073"/>
            <a:ext cx="8396695" cy="671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4100"/>
            </a:lvl1pPr>
          </a:lstStyle>
          <a:p>
            <a:pPr/>
            <a:r>
              <a:t>LA PALABRA ESTA PERDIDA EN: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5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2" grpId="2"/>
      <p:bldP build="whole" bldLvl="1" animBg="1" rev="0" advAuto="0" spid="6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6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52600"/>
            <a:ext cx="4419600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Rounded Rectangle"/>
          <p:cNvSpPr/>
          <p:nvPr/>
        </p:nvSpPr>
        <p:spPr>
          <a:xfrm>
            <a:off x="2450892" y="1142999"/>
            <a:ext cx="6540708" cy="5562601"/>
          </a:xfrm>
          <a:prstGeom prst="roundRect">
            <a:avLst>
              <a:gd name="adj" fmla="val 9528"/>
            </a:avLst>
          </a:prstGeom>
          <a:solidFill>
            <a:schemeClr val="accent3">
              <a:alpha val="80000"/>
            </a:schemeClr>
          </a:solidFill>
          <a:ln>
            <a:solidFill>
              <a:schemeClr val="accent4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70" name="Josias busco al Señor en su juventud…"/>
          <p:cNvSpPr txBox="1"/>
          <p:nvPr/>
        </p:nvSpPr>
        <p:spPr>
          <a:xfrm>
            <a:off x="2456245" y="1701291"/>
            <a:ext cx="6530002" cy="3455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11200" indent="-711200">
              <a:spcBef>
                <a:spcPts val="600"/>
              </a:spcBef>
              <a:buClr>
                <a:srgbClr val="FF99CC"/>
              </a:buClr>
              <a:buSzPct val="100000"/>
              <a:buFont typeface="Helvetica"/>
              <a:buChar char="•"/>
            </a:pPr>
            <a:r>
              <a:rPr sz="2800">
                <a:latin typeface="Pegasus"/>
                <a:ea typeface="Pegasus"/>
                <a:cs typeface="Pegasus"/>
                <a:sym typeface="Pegasus"/>
              </a:rPr>
              <a:t>Josias busco al Señor en su juventud</a:t>
            </a:r>
            <a:endParaRPr sz="2800">
              <a:latin typeface="Pegasus"/>
              <a:ea typeface="Pegasus"/>
              <a:cs typeface="Pegasus"/>
              <a:sym typeface="Pegasus"/>
            </a:endParaRPr>
          </a:p>
          <a:p>
            <a:pPr marL="711200" indent="-711200">
              <a:spcBef>
                <a:spcPts val="600"/>
              </a:spcBef>
              <a:buClr>
                <a:srgbClr val="FF99CC"/>
              </a:buClr>
              <a:buSzPct val="100000"/>
              <a:buFont typeface="Helvetica"/>
              <a:buChar char="•"/>
            </a:pPr>
            <a:r>
              <a:rPr sz="2800">
                <a:latin typeface="Pegasus"/>
                <a:ea typeface="Pegasus"/>
                <a:cs typeface="Pegasus"/>
                <a:sym typeface="Pegasus"/>
              </a:rPr>
              <a:t>Josias encontró la palabra el permitió que la palabra le cambiase a el– </a:t>
            </a:r>
            <a:endParaRPr sz="2800">
              <a:latin typeface="Pegasus"/>
              <a:ea typeface="Pegasus"/>
              <a:cs typeface="Pegasus"/>
              <a:sym typeface="Pegasus"/>
            </a:endParaRPr>
          </a:p>
          <a:p>
            <a:pPr marL="711200" indent="-711200">
              <a:spcBef>
                <a:spcPts val="600"/>
              </a:spcBef>
              <a:buClr>
                <a:srgbClr val="FF99CC"/>
              </a:buClr>
              <a:buSzPct val="100000"/>
              <a:buFont typeface="Helvetica"/>
              <a:buChar char="•"/>
            </a:pPr>
            <a:r>
              <a:rPr sz="2800">
                <a:latin typeface="Pegasus"/>
                <a:ea typeface="Pegasus"/>
                <a:cs typeface="Pegasus"/>
                <a:sym typeface="Pegasus"/>
              </a:rPr>
              <a:t>No trato de cambiarla!</a:t>
            </a:r>
            <a:endParaRPr sz="2800">
              <a:latin typeface="Pegasus"/>
              <a:ea typeface="Pegasus"/>
              <a:cs typeface="Pegasus"/>
              <a:sym typeface="Pegasus"/>
            </a:endParaRPr>
          </a:p>
          <a:p>
            <a:pPr marL="711200" indent="-711200">
              <a:spcBef>
                <a:spcPts val="600"/>
              </a:spcBef>
              <a:buClr>
                <a:srgbClr val="FF99CC"/>
              </a:buClr>
              <a:buSzPct val="100000"/>
              <a:buFont typeface="Helvetica"/>
              <a:buChar char="•"/>
            </a:pPr>
            <a:r>
              <a:rPr sz="2800">
                <a:latin typeface="Pegasus"/>
                <a:ea typeface="Pegasus"/>
                <a:cs typeface="Pegasus"/>
                <a:sym typeface="Pegasus"/>
              </a:rPr>
              <a:t>Quizás alguno necesita encontrarla</a:t>
            </a:r>
            <a:endParaRPr sz="2800">
              <a:latin typeface="Pegasus"/>
              <a:ea typeface="Pegasus"/>
              <a:cs typeface="Pegasus"/>
              <a:sym typeface="Pegasus"/>
            </a:endParaRPr>
          </a:p>
          <a:p>
            <a:pPr marL="711200" indent="-711200">
              <a:spcBef>
                <a:spcPts val="600"/>
              </a:spcBef>
              <a:buClr>
                <a:srgbClr val="FF99CC"/>
              </a:buClr>
              <a:buSzPct val="100000"/>
              <a:buFont typeface="Helvetica"/>
              <a:buChar char="•"/>
            </a:pPr>
            <a:r>
              <a:rPr sz="2800">
                <a:latin typeface="Pegasus"/>
                <a:ea typeface="Pegasus"/>
                <a:cs typeface="Pegasus"/>
                <a:sym typeface="Pegasus"/>
              </a:rPr>
              <a:t>Quizás alguno ya la encontró pero no a actuado en lo que se lee en ella. </a:t>
            </a:r>
          </a:p>
        </p:txBody>
      </p:sp>
      <p:pic>
        <p:nvPicPr>
          <p:cNvPr id="7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5257800" cy="15351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50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5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6" dur="500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" grpId="1"/>
      <p:bldP build="p" bldLvl="5" animBg="1" rev="0" advAuto="0" spid="7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W. 65th Street church of Christ - November 19, 2006"/>
          <p:cNvSpPr txBox="1"/>
          <p:nvPr/>
        </p:nvSpPr>
        <p:spPr>
          <a:xfrm>
            <a:off x="4038600" y="6553200"/>
            <a:ext cx="5105400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400">
                <a:latin typeface="Pegasus"/>
                <a:ea typeface="Pegasus"/>
                <a:cs typeface="Pegasus"/>
                <a:sym typeface="Pegasus"/>
              </a:defRPr>
            </a:lvl1pPr>
          </a:lstStyle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1400">
                <a:latin typeface="Pegasus"/>
                <a:ea typeface="Pegasus"/>
                <a:cs typeface="Pegasus"/>
                <a:sym typeface="Pegasus"/>
              </a:rPr>
              <a:t>W. 65th Street church of Christ - November 19, 2006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75" name="Rectangle"/>
          <p:cNvSpPr/>
          <p:nvPr/>
        </p:nvSpPr>
        <p:spPr>
          <a:xfrm>
            <a:off x="-1" y="0"/>
            <a:ext cx="9144002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" name="Don McClain"/>
          <p:cNvSpPr txBox="1"/>
          <p:nvPr/>
        </p:nvSpPr>
        <p:spPr>
          <a:xfrm>
            <a:off x="0" y="6553200"/>
            <a:ext cx="4419600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Pegasus"/>
                <a:ea typeface="Pegasus"/>
                <a:cs typeface="Pegasus"/>
                <a:sym typeface="Pegasus"/>
              </a:defRPr>
            </a:lvl1pPr>
          </a:lstStyle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1400">
                <a:latin typeface="Pegasus"/>
                <a:ea typeface="Pegasus"/>
                <a:cs typeface="Pegasus"/>
                <a:sym typeface="Pegasus"/>
              </a:rPr>
              <a:t>Don McClain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chemeClr val="accent4">
                <a:alpha val="38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38100" dist="20000" dir="5400000">
            <a:schemeClr val="accent4">
              <a:alpha val="38000"/>
            </a:scheme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chemeClr val="accent4">
                <a:alpha val="38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38100" dist="20000" dir="5400000">
            <a:schemeClr val="accent4">
              <a:alpha val="38000"/>
            </a:scheme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