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2CA"/>
          </a:solidFill>
        </a:fill>
      </a:tcStyle>
    </a:wholeTbl>
    <a:band2H>
      <a:tcTxStyle b="def" i="def"/>
      <a:tcStyle>
        <a:tcBdr/>
        <a:fill>
          <a:solidFill>
            <a:srgbClr val="F6EA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/>
          <p:cNvSpPr/>
          <p:nvPr/>
        </p:nvSpPr>
        <p:spPr>
          <a:xfrm>
            <a:off x="-58738" y="6350"/>
            <a:ext cx="2411413" cy="6845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"/>
          <p:cNvSpPr/>
          <p:nvPr/>
        </p:nvSpPr>
        <p:spPr>
          <a:xfrm>
            <a:off x="-58738" y="6350"/>
            <a:ext cx="2411413" cy="6845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685800" y="1295400"/>
            <a:ext cx="7772400" cy="1143000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5C1F00"/>
            </a:outerShdw>
          </a:effectLst>
        </p:spPr>
        <p:txBody>
          <a:bodyPr lIns="45719" tIns="45719" rIns="45719" bIns="45719"/>
          <a:lstStyle>
            <a:lvl1pPr>
              <a:defRPr>
                <a:solidFill>
                  <a:srgbClr val="DFD29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3124200" y="2743200"/>
            <a:ext cx="5334000" cy="1752600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5C1F00"/>
            </a:outerShdw>
          </a:effectLst>
        </p:spPr>
        <p:txBody>
          <a:bodyPr lIns="45719" tIns="45719" rIns="45719" bIns="45719">
            <a:normAutofit fontScale="100000" lnSpcReduction="0"/>
          </a:bodyPr>
          <a:lstStyle>
            <a:lvl1pPr marL="0" indent="0" algn="ctr">
              <a:buSzTx/>
              <a:buNone/>
              <a:defRPr b="1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algn="ctr">
              <a:buSzTx/>
              <a:buNone/>
              <a:defRPr b="1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algn="ctr">
              <a:buSzTx/>
              <a:buNone/>
              <a:defRPr b="1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algn="ctr">
              <a:buSzTx/>
              <a:buNone/>
              <a:defRPr b="1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algn="ctr">
              <a:buSzTx/>
              <a:buNone/>
              <a:defRPr b="1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0"/>
            <a:ext cx="9142413" cy="6856413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E58900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Rectangle"/>
          <p:cNvSpPr/>
          <p:nvPr/>
        </p:nvSpPr>
        <p:spPr>
          <a:xfrm>
            <a:off x="-58738" y="6350"/>
            <a:ext cx="2411413" cy="6845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" name="Line"/>
          <p:cNvSpPr/>
          <p:nvPr/>
        </p:nvSpPr>
        <p:spPr>
          <a:xfrm flipH="1" flipV="1">
            <a:off x="-1588" y="1566862"/>
            <a:ext cx="8969375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Rectangle"/>
          <p:cNvSpPr/>
          <p:nvPr/>
        </p:nvSpPr>
        <p:spPr>
          <a:xfrm>
            <a:off x="101600" y="2819400"/>
            <a:ext cx="5351463" cy="4038600"/>
          </a:xfrm>
          <a:prstGeom prst="rect">
            <a:avLst/>
          </a:prstGeom>
          <a:solidFill>
            <a:srgbClr val="8B561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" name="Rectangle"/>
          <p:cNvSpPr/>
          <p:nvPr/>
        </p:nvSpPr>
        <p:spPr>
          <a:xfrm>
            <a:off x="0" y="2590800"/>
            <a:ext cx="5283200" cy="4265613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" name="Line"/>
          <p:cNvSpPr/>
          <p:nvPr/>
        </p:nvSpPr>
        <p:spPr>
          <a:xfrm>
            <a:off x="1862137" y="2590800"/>
            <a:ext cx="7280276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Title Text"/>
          <p:cNvSpPr txBox="1"/>
          <p:nvPr>
            <p:ph type="title"/>
          </p:nvPr>
        </p:nvSpPr>
        <p:spPr>
          <a:xfrm>
            <a:off x="711200" y="609600"/>
            <a:ext cx="7721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FFFF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jesus_calms_storm.png" descr="jesus_calms_stor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882" y="-3657601"/>
            <a:ext cx="9144001" cy="1417320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&quot;Calla, enmudece..&quot; (Mar 4:39)"/>
          <p:cNvSpPr txBox="1"/>
          <p:nvPr/>
        </p:nvSpPr>
        <p:spPr>
          <a:xfrm>
            <a:off x="807719" y="-244475"/>
            <a:ext cx="8138161" cy="1386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6600">
                <a:solidFill>
                  <a:srgbClr val="FFFF99"/>
                </a:solidFill>
              </a:defRPr>
            </a:pPr>
            <a:r>
              <a:t>"Calla, enmudece.."</a:t>
            </a:r>
            <a:r>
              <a:rPr sz="4400">
                <a:solidFill>
                  <a:srgbClr val="FFFFFF"/>
                </a:solidFill>
              </a:rPr>
              <a:t> </a:t>
            </a:r>
            <a:r>
              <a:rPr sz="2400">
                <a:solidFill>
                  <a:srgbClr val="FFFFFF"/>
                </a:solidFill>
              </a:rPr>
              <a:t>(Mar 4:39)</a:t>
            </a:r>
          </a:p>
        </p:txBody>
      </p:sp>
      <p:sp>
        <p:nvSpPr>
          <p:cNvPr id="54" name="&quot;Y cesó el viento, y se hizo grande bonanza.&quot; (Mar 4:39)"/>
          <p:cNvSpPr txBox="1"/>
          <p:nvPr/>
        </p:nvSpPr>
        <p:spPr>
          <a:xfrm>
            <a:off x="693419" y="3918557"/>
            <a:ext cx="8366761" cy="1576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0" tIns="152400" rIns="152400" bIns="152400">
            <a:spAutoFit/>
          </a:bodyPr>
          <a:lstStyle/>
          <a:p>
            <a:pPr algn="ctr">
              <a:defRPr b="1" sz="4400">
                <a:solidFill>
                  <a:srgbClr val="FFFF00"/>
                </a:solidFill>
              </a:defRPr>
            </a:pPr>
            <a:r>
              <a:t>"Y cesó el viento, y se hizo grande bonanza."</a:t>
            </a:r>
            <a:r>
              <a:rPr sz="2400">
                <a:solidFill>
                  <a:srgbClr val="FFFFFF"/>
                </a:solidFill>
              </a:rPr>
              <a:t> (Mar 4:39)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2"/>
      <p:bldP build="whole" bldLvl="1" animBg="1" rev="0" advAuto="0" spid="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lightnin.tif" descr="lightni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67000"/>
            <a:ext cx="1104900" cy="1533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lightnin.tif" descr="lightni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9100" y="0"/>
            <a:ext cx="1104900" cy="1533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lightnin.tif" descr="lightni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4600" y="0"/>
            <a:ext cx="1104900" cy="1533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lightnin.tif" descr="lightnin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514" y="-223252"/>
            <a:ext cx="1104901" cy="153352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&quot;¿No tienes cuidado que perecemos?&quot;"/>
          <p:cNvSpPr txBox="1"/>
          <p:nvPr/>
        </p:nvSpPr>
        <p:spPr>
          <a:xfrm>
            <a:off x="308359" y="-60120"/>
            <a:ext cx="9052561" cy="241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b="1" sz="5100">
                <a:solidFill>
                  <a:srgbClr val="FFFFFF"/>
                </a:solidFill>
              </a:defRPr>
            </a:lvl1pPr>
          </a:lstStyle>
          <a:p>
            <a:pPr/>
            <a:r>
              <a:t>"¿No tienes cuidado que perecemos?" </a:t>
            </a:r>
          </a:p>
        </p:txBody>
      </p:sp>
      <p:sp>
        <p:nvSpPr>
          <p:cNvPr id="61" name="A - Los discípulos se asustaron. Aun no comprendían quien estaba con ellos. Aquel que dijo…"/>
          <p:cNvSpPr txBox="1"/>
          <p:nvPr/>
        </p:nvSpPr>
        <p:spPr>
          <a:xfrm>
            <a:off x="517263" y="1612953"/>
            <a:ext cx="8823961" cy="5765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</a:defRPr>
            </a:pPr>
            <a:r>
              <a:t>A - </a:t>
            </a:r>
            <a:r>
              <a:rPr b="0"/>
              <a:t>Los discípulos se asustaron. Aun no comprendían quien estaba con ellos. Aquel que dijo 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 “SEA LA LUZ; Y FUE LA LUZ.   </a:t>
            </a:r>
            <a:endParaRPr b="1"/>
          </a:p>
          <a:p>
            <a:pPr>
              <a:defRPr b="1" sz="2800">
                <a:solidFill>
                  <a:srgbClr val="FFFFFF"/>
                </a:solidFill>
              </a:defRPr>
            </a:pPr>
            <a:r>
              <a:t>B</a:t>
            </a:r>
            <a:r>
              <a:rPr b="0"/>
              <a:t> – Para los discípulos pensaban que Jesús no se daba cuenta ni se Preocupaba de lo que pasaba. 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JESUS DEMOSTRO QUE AUN LA NATURALEZA OBEDECE A SU VOZ.</a:t>
            </a:r>
            <a:endParaRPr b="1"/>
          </a:p>
          <a:p>
            <a:pPr>
              <a:defRPr b="1" sz="2800">
                <a:solidFill>
                  <a:srgbClr val="FFFFFF"/>
                </a:solidFill>
              </a:defRPr>
            </a:pPr>
            <a:r>
              <a:t>C</a:t>
            </a:r>
            <a:r>
              <a:rPr b="0"/>
              <a:t>   A si es la mentalidad de algunos hermanos que creen que Jesús</a:t>
            </a:r>
            <a:r>
              <a:t> </a:t>
            </a:r>
            <a:r>
              <a:rPr b="0"/>
              <a:t>No se da cuenta  ni se preocupa de lo que están pasando en esta Vida el tiene cuidado de nosotros </a:t>
            </a:r>
            <a:r>
              <a:t> I Pedro 5:7 </a:t>
            </a:r>
          </a:p>
          <a:p>
            <a:pPr>
              <a:defRPr b="1" sz="2800">
                <a:solidFill>
                  <a:srgbClr val="FFFFFF"/>
                </a:solidFill>
              </a:defRPr>
            </a:pPr>
            <a:r>
              <a:t>D -Hoy</a:t>
            </a:r>
            <a:r>
              <a:rPr b="0"/>
              <a:t> en nuestros  días hay hermanos como los discípulos de Jesús 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1"/>
      <p:bldP build="p" bldLvl="5" animBg="1" rev="0" advAuto="0" spid="6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eace_Be_Still.jpeg" descr="Peace_Be_Stil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8001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Hay varias cosas que podemos…"/>
          <p:cNvSpPr txBox="1"/>
          <p:nvPr/>
        </p:nvSpPr>
        <p:spPr>
          <a:xfrm>
            <a:off x="45719" y="-152400"/>
            <a:ext cx="9052562" cy="163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>
                <a:solidFill>
                  <a:srgbClr val="FFFF00"/>
                </a:solidFill>
              </a:defRPr>
            </a:pPr>
            <a:r>
              <a:t>Hay varias cosas que podemos</a:t>
            </a:r>
          </a:p>
          <a:p>
            <a:pPr>
              <a:defRPr sz="5400">
                <a:solidFill>
                  <a:srgbClr val="FFFF00"/>
                </a:solidFill>
              </a:defRPr>
            </a:pPr>
            <a:r>
              <a:t> aprender de esta lección</a:t>
            </a:r>
          </a:p>
        </p:txBody>
      </p:sp>
      <p:sp>
        <p:nvSpPr>
          <p:cNvPr id="65" name="Hay que aprender a tener confianza en Cristo…"/>
          <p:cNvSpPr txBox="1"/>
          <p:nvPr/>
        </p:nvSpPr>
        <p:spPr>
          <a:xfrm>
            <a:off x="51131" y="1486385"/>
            <a:ext cx="9177044" cy="3805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Char char="•"/>
              <a:defRPr b="1" sz="3600">
                <a:solidFill>
                  <a:srgbClr val="FF4015"/>
                </a:solidFill>
              </a:defRPr>
            </a:pPr>
            <a:r>
              <a:t>Hay que aprender a tener confianza en Cristo</a:t>
            </a:r>
          </a:p>
          <a:p>
            <a:pPr>
              <a:buSzPct val="100000"/>
              <a:buChar char="•"/>
              <a:defRPr b="1" sz="3600">
                <a:solidFill>
                  <a:srgbClr val="FF4015"/>
                </a:solidFill>
              </a:defRPr>
            </a:pPr>
            <a:r>
              <a:t>¿Por qué estáis así amedrentados? (Mar 4:40)</a:t>
            </a:r>
          </a:p>
          <a:p>
            <a:pPr>
              <a:buSzPct val="100000"/>
              <a:buChar char="•"/>
              <a:defRPr b="1" sz="3600">
                <a:solidFill>
                  <a:srgbClr val="FF4015"/>
                </a:solidFill>
              </a:defRPr>
            </a:pPr>
            <a:r>
              <a:t>"Y les dijo: ¿Cómo no tenéis fe?" (Mar 4:40)</a:t>
            </a:r>
          </a:p>
          <a:p>
            <a:pPr>
              <a:buSzPct val="100000"/>
              <a:buChar char="•"/>
              <a:defRPr b="1" sz="3600">
                <a:solidFill>
                  <a:srgbClr val="FF4015"/>
                </a:solidFill>
              </a:defRPr>
            </a:pPr>
            <a:r>
              <a:t>Entonces temieron con gran temor Mar 4:41</a:t>
            </a:r>
          </a:p>
          <a:p>
            <a:pPr>
              <a:buSzPct val="100000"/>
              <a:buChar char="•"/>
              <a:defRPr b="1" sz="3600">
                <a:solidFill>
                  <a:srgbClr val="FF4015"/>
                </a:solidFill>
              </a:defRPr>
            </a:pPr>
            <a:r>
              <a:t>“Y se decían el uno al otro: ¿Quién es éste, que aun el viento y el mar le obedecen?" (Mar 4:41)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blinds dir="horz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5" grpId="2"/>
      <p:bldP build="whole" bldLvl="1" animBg="1" rev="0" advAuto="0" spid="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¿Cual es la aplicación para nosotros?"/>
          <p:cNvSpPr txBox="1"/>
          <p:nvPr/>
        </p:nvSpPr>
        <p:spPr>
          <a:xfrm>
            <a:off x="274320" y="481012"/>
            <a:ext cx="8782184" cy="71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4400">
                <a:solidFill>
                  <a:srgbClr val="FFFFFF"/>
                </a:solidFill>
              </a:defRPr>
            </a:pPr>
            <a:r>
              <a:t>¿</a:t>
            </a:r>
            <a:r>
              <a:t>Cual es la aplicación para nosotros?</a:t>
            </a:r>
          </a:p>
        </p:txBody>
      </p:sp>
      <p:sp>
        <p:nvSpPr>
          <p:cNvPr id="68" name="Nosotros también enfrentaremos nuestra tormentas  Jn 16:33…"/>
          <p:cNvSpPr txBox="1"/>
          <p:nvPr/>
        </p:nvSpPr>
        <p:spPr>
          <a:xfrm>
            <a:off x="274319" y="1295400"/>
            <a:ext cx="9052562" cy="4646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Char char="•"/>
              <a:defRPr b="1" i="1" sz="2400">
                <a:solidFill>
                  <a:srgbClr val="FFFFFF"/>
                </a:solidFill>
              </a:defRPr>
            </a:pPr>
            <a:r>
              <a:t>Nosotros también enfrentaremos nuestra tormentas  Jn 16:33</a:t>
            </a:r>
          </a:p>
          <a:p>
            <a:pPr>
              <a:buSzPct val="100000"/>
              <a:buChar char="•"/>
              <a:defRPr b="1" i="1" sz="3200">
                <a:solidFill>
                  <a:srgbClr val="FFFFFF"/>
                </a:solidFill>
              </a:defRPr>
            </a:pPr>
            <a:r>
              <a:t>Necesitamos tener fe en medio de la tormenta </a:t>
            </a:r>
            <a:r>
              <a:rPr sz="1800"/>
              <a:t>Mat 17:20</a:t>
            </a:r>
          </a:p>
          <a:p>
            <a:pPr>
              <a:buSzPct val="100000"/>
              <a:buChar char="•"/>
              <a:defRPr b="1" i="1" sz="3200">
                <a:solidFill>
                  <a:srgbClr val="FFFFFF"/>
                </a:solidFill>
              </a:defRPr>
            </a:pPr>
            <a:r>
              <a:t>La fe es probada a través de las tribulaciones </a:t>
            </a:r>
            <a:r>
              <a:rPr sz="1800"/>
              <a:t>1 Ped 1:</a:t>
            </a:r>
            <a:r>
              <a:t> Policarpo, obispo de Esmirna, fue quemado como mártir en el año 155 d.c. Poco antes de su muerte, exclamó ante quien lo quería hacer apostatar de su fe a Cristo "Durante ochenta y seis años he sido su siervo, y no me ha hecho mal alguno. ¿Como puedo ahora blasfemar de mi Rey que me ha salvado?",</a:t>
            </a:r>
            <a:r>
              <a:rPr i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1"/>
      <p:bldP build="p" bldLvl="5" animBg="1" rev="0" advAuto="0" spid="6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G_0079.jpeg" descr="IMG_007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6315" y="-470081"/>
            <a:ext cx="10282086" cy="7711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OXES">
  <a:themeElements>
    <a:clrScheme name="BOXES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CC6600"/>
      </a:accent1>
      <a:accent2>
        <a:srgbClr val="CC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OXES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OX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OXES">
  <a:themeElements>
    <a:clrScheme name="BOX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6600"/>
      </a:accent1>
      <a:accent2>
        <a:srgbClr val="CC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OXES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OX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