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" name="BIENVENIDOS"/>
          <p:cNvSpPr txBox="1"/>
          <p:nvPr>
            <p:ph type="ctrTitle"/>
          </p:nvPr>
        </p:nvSpPr>
        <p:spPr>
          <a:xfrm>
            <a:off x="685800" y="685800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BIENVENIDOS</a:t>
            </a:r>
          </a:p>
        </p:txBody>
      </p:sp>
      <p:sp>
        <p:nvSpPr>
          <p:cNvPr id="33" name="Las Milpas Iglesia de Cristo…"/>
          <p:cNvSpPr txBox="1"/>
          <p:nvPr>
            <p:ph type="subTitle" sz="quarter" idx="1"/>
          </p:nvPr>
        </p:nvSpPr>
        <p:spPr>
          <a:xfrm>
            <a:off x="1371600" y="2286000"/>
            <a:ext cx="6400800" cy="1752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Las Milpas Iglesia de Cristo</a:t>
            </a:r>
          </a:p>
          <a:p>
            <a:pPr>
              <a:lnSpc>
                <a:spcPct val="80000"/>
              </a:lnSpc>
              <a:defRPr sz="18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"Instruye al niño en su camino, Y aun cuando fuere viejo no se apartará de él." (Prov 22:6)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2133600"/>
            <a:ext cx="3810000" cy="358933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PADRES,ESTAD  FIRMES!"/>
          <p:cNvSpPr txBox="1"/>
          <p:nvPr>
            <p:ph type="ctrTitle"/>
          </p:nvPr>
        </p:nvSpPr>
        <p:spPr>
          <a:xfrm>
            <a:off x="0" y="0"/>
            <a:ext cx="7772400" cy="1219200"/>
          </a:xfrm>
          <a:prstGeom prst="rect">
            <a:avLst/>
          </a:prstGeom>
        </p:spPr>
        <p:txBody>
          <a:bodyPr/>
          <a:lstStyle/>
          <a:p>
            <a:pPr>
              <a:defRPr b="1" sz="4000"/>
            </a:pPr>
            <a:r>
              <a:t>PADRES,ESTAD </a:t>
            </a:r>
            <a:br/>
            <a:r>
              <a:t>FIRMES!</a:t>
            </a:r>
          </a:p>
        </p:txBody>
      </p:sp>
      <p:sp>
        <p:nvSpPr>
          <p:cNvPr id="38" name="Efesios. 6:1-4…"/>
          <p:cNvSpPr txBox="1"/>
          <p:nvPr>
            <p:ph type="subTitle" idx="1"/>
          </p:nvPr>
        </p:nvSpPr>
        <p:spPr>
          <a:xfrm>
            <a:off x="153859" y="1447800"/>
            <a:ext cx="5963015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520700" algn="l"/>
              </a:tabLst>
              <a:defRPr b="1" i="1" sz="2800"/>
            </a:pPr>
            <a:r>
              <a:t>Efesios. 6:1-4</a:t>
            </a:r>
          </a:p>
          <a:p>
            <a:pPr lvl="1" algn="l">
              <a:lnSpc>
                <a:spcPct val="80000"/>
              </a:lnSpc>
              <a:spcBef>
                <a:spcPts val="600"/>
              </a:spcBef>
              <a:tabLst>
                <a:tab pos="520700" algn="l"/>
              </a:tabLst>
              <a:defRPr i="1" sz="2800"/>
            </a:pPr>
            <a:r>
              <a:t>  </a:t>
            </a:r>
            <a:r>
              <a:rPr i="0"/>
              <a:t>1 Hijos, obedeced a vuestros padres en el Señor: </a:t>
            </a:r>
            <a:r>
              <a:t>por que esto es bueno. 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tabLst>
                <a:tab pos="520700" algn="l"/>
              </a:tabLst>
              <a:defRPr sz="2800"/>
            </a:pPr>
            <a:r>
              <a:t>  2 Honra a tu padre y tu madre;   (que es el primer mandamiento con promesa;) 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tabLst>
                <a:tab pos="520700" algn="l"/>
              </a:tabLst>
              <a:defRPr sz="2800"/>
            </a:pPr>
            <a:r>
              <a:t>  3 Para que te vaya bien, y seas de larga vida sobre la tierra. 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tabLst>
                <a:tab pos="520700" algn="l"/>
              </a:tabLst>
              <a:defRPr sz="2800"/>
            </a:pPr>
            <a:r>
              <a:t>  4 Y, ustedes padres, no provocáis a vuestros hijos: antes bien criadlos en disciplina y amonestación del Señor.</a:t>
            </a:r>
          </a:p>
        </p:txBody>
      </p:sp>
      <p:pic>
        <p:nvPicPr>
          <p:cNvPr id="39" name="E34779BC-FB3A-4EB6-864A-325F7749EFE9-L0-001.jpeg" descr="E34779BC-FB3A-4EB6-864A-325F7749EFE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8815" y="97386"/>
            <a:ext cx="2952901" cy="2053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RESPONSABILIDADES DE LOS PADRES"/>
          <p:cNvSpPr txBox="1"/>
          <p:nvPr>
            <p:ph type="title"/>
          </p:nvPr>
        </p:nvSpPr>
        <p:spPr>
          <a:xfrm>
            <a:off x="152400" y="228599"/>
            <a:ext cx="8229600" cy="1143002"/>
          </a:xfrm>
          <a:prstGeom prst="rect">
            <a:avLst/>
          </a:prstGeom>
        </p:spPr>
        <p:txBody>
          <a:bodyPr/>
          <a:lstStyle/>
          <a:p>
            <a:pPr algn="l" defTabSz="841247">
              <a:defRPr b="1" sz="3680"/>
            </a:pPr>
            <a:r>
              <a:t>RESPONSABILIDADES</a:t>
            </a:r>
            <a:br/>
            <a:r>
              <a:t>DE LOS PADRES</a:t>
            </a:r>
          </a:p>
        </p:txBody>
      </p:sp>
      <p:sp>
        <p:nvSpPr>
          <p:cNvPr id="43" name="Enseñar a sus hijos a amar y obedecer a Dios Ef. 6:1-4- Deuteronomio 6:1-9…"/>
          <p:cNvSpPr txBox="1"/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None/>
            </a:pPr>
          </a:p>
          <a:p>
            <a:pPr marL="609600" indent="-609600">
              <a:lnSpc>
                <a:spcPct val="90000"/>
              </a:lnSpc>
              <a:buAutoNum type="arabicPeriod" startAt="1"/>
            </a:pPr>
            <a:r>
              <a:t>Enseñar a sus hijos a amar y obedecer a Dios Ef. 6:1-4- Deuteronomio 6:1-9</a:t>
            </a:r>
          </a:p>
          <a:p>
            <a:pPr marL="609600" indent="-609600">
              <a:lnSpc>
                <a:spcPct val="90000"/>
              </a:lnSpc>
              <a:buAutoNum type="arabicPeriod" startAt="1"/>
            </a:pPr>
            <a:r>
              <a:t>Los padres que sigan esta regla, </a:t>
            </a:r>
          </a:p>
          <a:p>
            <a:pPr marL="609600" indent="-609600">
              <a:lnSpc>
                <a:spcPct val="90000"/>
              </a:lnSpc>
              <a:buSzTx/>
              <a:buNone/>
            </a:pPr>
            <a:r>
              <a:t>      serán felices:</a:t>
            </a:r>
          </a:p>
          <a:p>
            <a:pPr lvl="1" marL="533400" indent="-76200">
              <a:lnSpc>
                <a:spcPct val="90000"/>
              </a:lnSpc>
              <a:spcBef>
                <a:spcPts val="0"/>
              </a:spcBef>
              <a:buSzTx/>
              <a:buNone/>
              <a:defRPr sz="2800"/>
            </a:pPr>
          </a:p>
          <a:p>
            <a:pPr lvl="1" marL="990600" indent="-533400">
              <a:lnSpc>
                <a:spcPct val="90000"/>
              </a:lnSpc>
              <a:spcBef>
                <a:spcPts val="0"/>
              </a:spcBef>
              <a:buChar char="❖"/>
              <a:defRPr sz="2800"/>
            </a:pPr>
            <a:r>
              <a:t>No es responsabilidad del maestro en la </a:t>
            </a:r>
          </a:p>
          <a:p>
            <a:pPr lvl="1" marL="533400" indent="-76200">
              <a:lnSpc>
                <a:spcPct val="90000"/>
              </a:lnSpc>
              <a:spcBef>
                <a:spcPts val="0"/>
              </a:spcBef>
              <a:buSzTx/>
              <a:buNone/>
              <a:defRPr sz="2800"/>
            </a:pPr>
            <a:r>
              <a:t>      Escuela.</a:t>
            </a:r>
          </a:p>
          <a:p>
            <a:pPr lvl="1" marL="990600" indent="-533400">
              <a:lnSpc>
                <a:spcPct val="90000"/>
              </a:lnSpc>
              <a:spcBef>
                <a:spcPts val="0"/>
              </a:spcBef>
              <a:buChar char="❖"/>
              <a:defRPr sz="2800"/>
            </a:pPr>
            <a:r>
              <a:t>No es responsabilidad del predicador.</a:t>
            </a:r>
          </a:p>
          <a:p>
            <a:pPr lvl="1" marL="990600" indent="-533400">
              <a:lnSpc>
                <a:spcPct val="90000"/>
              </a:lnSpc>
              <a:spcBef>
                <a:spcPts val="0"/>
              </a:spcBef>
              <a:buChar char="❖"/>
              <a:defRPr sz="2800"/>
            </a:pPr>
            <a:r>
              <a:t>No es responsabilidad de la iglesia.</a:t>
            </a:r>
          </a:p>
        </p:txBody>
      </p:sp>
      <p:pic>
        <p:nvPicPr>
          <p:cNvPr id="44" name="E34779BC-FB3A-4EB6-864A-325F7749EFE9-L0-001.jpeg" descr="E34779BC-FB3A-4EB6-864A-325F7749EFE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8815" y="97386"/>
            <a:ext cx="2952901" cy="2053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II. Dios Ordeno el deber de la disciplina."/>
          <p:cNvSpPr txBox="1"/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 b="1" sz="3200"/>
            </a:lvl1pPr>
          </a:lstStyle>
          <a:p>
            <a:pPr/>
            <a:r>
              <a:t>II. Dios Ordeno el deber de la disciplina.</a:t>
            </a:r>
          </a:p>
        </p:txBody>
      </p:sp>
      <p:sp>
        <p:nvSpPr>
          <p:cNvPr id="48" name="Padres deben de aplicar la disciplina autorizada por Dios.…"/>
          <p:cNvSpPr txBox="1"/>
          <p:nvPr>
            <p:ph type="body" idx="1"/>
          </p:nvPr>
        </p:nvSpPr>
        <p:spPr>
          <a:xfrm>
            <a:off x="152399" y="1066800"/>
            <a:ext cx="8763002" cy="5638800"/>
          </a:xfrm>
          <a:prstGeom prst="rect">
            <a:avLst/>
          </a:prstGeom>
        </p:spPr>
        <p:txBody>
          <a:bodyPr/>
          <a:lstStyle/>
          <a:p>
            <a:pPr marL="609600" indent="-609600">
              <a:buAutoNum type="alphaUcPeriod" startAt="1"/>
              <a:defRPr sz="3000"/>
            </a:pPr>
            <a:r>
              <a:t>Padres deben de aplicar la disciplina autorizada por Dios.</a:t>
            </a:r>
          </a:p>
          <a:p>
            <a:pPr marL="609600" indent="-609600">
              <a:buSzTx/>
              <a:buNone/>
              <a:defRPr sz="3000"/>
            </a:pPr>
          </a:p>
          <a:p>
            <a:pPr marL="609600" indent="-609600">
              <a:buSzTx/>
              <a:buNone/>
              <a:defRPr sz="3000"/>
            </a:pPr>
          </a:p>
          <a:p>
            <a:pPr marL="609600" indent="-609600">
              <a:buSzTx/>
              <a:buNone/>
              <a:defRPr sz="3000"/>
            </a:pPr>
          </a:p>
          <a:p>
            <a:pPr marL="609600" indent="-609600">
              <a:buSzTx/>
              <a:buNone/>
              <a:defRPr sz="3000"/>
            </a:pPr>
          </a:p>
          <a:p>
            <a:pPr marL="609600" indent="-609600">
              <a:buSzTx/>
              <a:buNone/>
              <a:defRPr sz="3000"/>
            </a:pPr>
          </a:p>
          <a:p>
            <a:pPr marL="609600" indent="-609600">
              <a:buSzTx/>
              <a:buNone/>
              <a:defRPr sz="3000"/>
            </a:pPr>
            <a:r>
              <a:t>B. Sicólogos están equivocados, Dios esta bien</a:t>
            </a:r>
          </a:p>
        </p:txBody>
      </p:sp>
      <p:sp>
        <p:nvSpPr>
          <p:cNvPr id="49" name="Efesios. 6:1, 4…"/>
          <p:cNvSpPr txBox="1"/>
          <p:nvPr/>
        </p:nvSpPr>
        <p:spPr>
          <a:xfrm>
            <a:off x="350114" y="1990198"/>
            <a:ext cx="8093076" cy="2146732"/>
          </a:xfrm>
          <a:prstGeom prst="rect">
            <a:avLst/>
          </a:prstGeom>
          <a:ln>
            <a:solidFill>
              <a:srgbClr val="99CC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000" u="sng"/>
            </a:pPr>
            <a:r>
              <a:t>Efesios. 6:1, 4</a:t>
            </a:r>
            <a:r>
              <a:rPr i="0" u="none"/>
              <a:t> </a:t>
            </a:r>
          </a:p>
          <a:p>
            <a:pPr/>
            <a:r>
              <a:t> </a:t>
            </a:r>
            <a:r>
              <a:rPr sz="2800"/>
              <a:t>1 </a:t>
            </a:r>
            <a:r>
              <a:rPr sz="2800">
                <a:solidFill>
                  <a:srgbClr val="3366CC"/>
                </a:solidFill>
              </a:rPr>
              <a:t>Hijos obedecer a sus padres</a:t>
            </a:r>
            <a:r>
              <a:rPr sz="2800"/>
              <a:t> en el Señor: por que esto es bueno…. 4 Y ustedes </a:t>
            </a:r>
            <a:r>
              <a:rPr sz="2800">
                <a:solidFill>
                  <a:srgbClr val="3366CC"/>
                </a:solidFill>
              </a:rPr>
              <a:t>padres</a:t>
            </a:r>
            <a:r>
              <a:rPr sz="2800"/>
              <a:t>, no provoquéis a vuestros hijos a ira: sino  </a:t>
            </a:r>
            <a:r>
              <a:rPr sz="2800">
                <a:solidFill>
                  <a:srgbClr val="3366CC"/>
                </a:solidFill>
              </a:rPr>
              <a:t>criarlos en disciplina y amonestación del Señor</a:t>
            </a:r>
            <a:r>
              <a:rPr sz="28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2"/>
      <p:bldP build="p" bldLvl="1" animBg="1" rev="0" advAuto="0"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" name="II. Dios ha enseñado Cómo Disciplinar.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defTabSz="877823">
              <a:defRPr b="1" sz="3455"/>
            </a:pPr>
            <a:r>
              <a:t>II. </a:t>
            </a:r>
            <a:r>
              <a:t>Dios ha enseñado Cómo </a:t>
            </a:r>
            <a:r>
              <a:t>Disciplinar.</a:t>
            </a:r>
          </a:p>
        </p:txBody>
      </p:sp>
      <p:sp>
        <p:nvSpPr>
          <p:cNvPr id="53" name="Los Proverbios nos enseña  como hacerle.…"/>
          <p:cNvSpPr txBox="1"/>
          <p:nvPr>
            <p:ph type="body" idx="1"/>
          </p:nvPr>
        </p:nvSpPr>
        <p:spPr>
          <a:xfrm>
            <a:off x="-30156" y="990600"/>
            <a:ext cx="9204312" cy="5715000"/>
          </a:xfrm>
          <a:prstGeom prst="rect">
            <a:avLst/>
          </a:prstGeom>
          <a:ln w="9525">
            <a:solidFill>
              <a:srgbClr val="99CC00"/>
            </a:solidFill>
            <a:round/>
          </a:ln>
        </p:spPr>
        <p:txBody>
          <a:bodyPr/>
          <a:lstStyle/>
          <a:p>
            <a:pPr>
              <a:buSzTx/>
              <a:buNone/>
              <a:defRPr sz="3000"/>
            </a:pPr>
            <a:r>
              <a:t>    Los Proverbios nos </a:t>
            </a:r>
            <a:r>
              <a:rPr b="1" sz="2800"/>
              <a:t>enseña</a:t>
            </a:r>
            <a:r>
              <a:t>  como hacerle.</a:t>
            </a: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1:7</a:t>
            </a:r>
            <a:r>
              <a:rPr i="0" u="none"/>
              <a:t>; </a:t>
            </a:r>
            <a:r>
              <a:t>22:6</a:t>
            </a:r>
            <a:r>
              <a:rPr i="0" u="none"/>
              <a:t> </a:t>
            </a:r>
            <a:r>
              <a:rPr b="1" i="0" u="none"/>
              <a:t>Enseña</a:t>
            </a:r>
            <a:r>
              <a:rPr i="0" u="none"/>
              <a:t> al hijo mientras puedes</a:t>
            </a: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13:24</a:t>
            </a:r>
            <a:r>
              <a:rPr i="0" u="none"/>
              <a:t>  “Si practica la disciplina con sus hijos, </a:t>
            </a:r>
            <a:r>
              <a:rPr b="1" i="0" u="none"/>
              <a:t>enseña</a:t>
            </a:r>
            <a:r>
              <a:rPr i="0" u="none"/>
              <a:t> que les ama..” </a:t>
            </a: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19:18 </a:t>
            </a:r>
            <a:r>
              <a:rPr i="0" u="none"/>
              <a:t> “hacedlo con sabiduría desde ahora.”</a:t>
            </a: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22:15</a:t>
            </a:r>
            <a:r>
              <a:rPr i="0" u="none"/>
              <a:t>  “El niño es </a:t>
            </a:r>
            <a:r>
              <a:rPr i="0" u="none">
                <a:solidFill>
                  <a:srgbClr val="3366CC"/>
                </a:solidFill>
              </a:rPr>
              <a:t>NECIO</a:t>
            </a:r>
            <a:r>
              <a:rPr i="0" u="none"/>
              <a:t>; desde que nace, pero </a:t>
            </a:r>
            <a:r>
              <a:rPr i="0" u="none">
                <a:solidFill>
                  <a:srgbClr val="3366CC"/>
                </a:solidFill>
              </a:rPr>
              <a:t>la varita lo corregirá</a:t>
            </a:r>
            <a:r>
              <a:rPr i="0" u="none"/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6" name="F2661E8F-F8E1-488C-A61D-3E806DBEA55A-L0-001.jpeg" descr="F2661E8F-F8E1-488C-A61D-3E806DBEA5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36" y="-1"/>
            <a:ext cx="51435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ounded Rectangle"/>
          <p:cNvSpPr/>
          <p:nvPr/>
        </p:nvSpPr>
        <p:spPr>
          <a:xfrm>
            <a:off x="5398446" y="686772"/>
            <a:ext cx="3635431" cy="3829497"/>
          </a:xfrm>
          <a:prstGeom prst="roundRect">
            <a:avLst>
              <a:gd name="adj" fmla="val 524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Pro 22:15…"/>
          <p:cNvSpPr txBox="1"/>
          <p:nvPr/>
        </p:nvSpPr>
        <p:spPr>
          <a:xfrm>
            <a:off x="5671667" y="927173"/>
            <a:ext cx="3262127" cy="286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ts val="4900"/>
              </a:lnSpc>
              <a:spcBef>
                <a:spcPts val="700"/>
              </a:spcBef>
              <a:defRPr sz="2600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b="1">
                <a:solidFill>
                  <a:srgbClr val="228855"/>
                </a:solidFill>
              </a:rPr>
              <a:t>Pro 22:15</a:t>
            </a:r>
            <a:endParaRPr b="1">
              <a:solidFill>
                <a:srgbClr val="228855"/>
              </a:solidFill>
            </a:endParaRPr>
          </a:p>
          <a:p>
            <a:pPr defTabSz="457200">
              <a:lnSpc>
                <a:spcPts val="4900"/>
              </a:lnSpc>
              <a:spcBef>
                <a:spcPts val="700"/>
              </a:spcBef>
              <a:defRPr sz="26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La necedad está ligada en el corazón del muchacho; Mas la vara de la corrección la alejará de él.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TODAS LAS VECES QUE HAGA MAL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b="1" sz="3600"/>
            </a:lvl1pPr>
          </a:lstStyle>
          <a:p>
            <a:pPr/>
            <a:r>
              <a:t>TODAS LAS VECES QUE HAGA MAL</a:t>
            </a:r>
          </a:p>
        </p:txBody>
      </p:sp>
      <p:sp>
        <p:nvSpPr>
          <p:cNvPr id="62" name="Prov. 23:13  “Cada ves que el niño hace mal, (estemos listos para corregirle.”…"/>
          <p:cNvSpPr txBox="1"/>
          <p:nvPr>
            <p:ph type="body" idx="1"/>
          </p:nvPr>
        </p:nvSpPr>
        <p:spPr>
          <a:xfrm>
            <a:off x="152400" y="1066800"/>
            <a:ext cx="8839200" cy="5638800"/>
          </a:xfrm>
          <a:prstGeom prst="rect">
            <a:avLst/>
          </a:prstGeom>
          <a:ln w="9525">
            <a:solidFill>
              <a:srgbClr val="99CC00"/>
            </a:solidFill>
            <a:round/>
          </a:ln>
        </p:spPr>
        <p:txBody>
          <a:bodyPr/>
          <a:lstStyle/>
          <a:p>
            <a:pPr>
              <a:buSzTx/>
              <a:buNone/>
              <a:defRPr sz="3000"/>
            </a:pP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23:13</a:t>
            </a:r>
            <a:r>
              <a:rPr i="0" u="none"/>
              <a:t>  “Cada ves que el niño hace mal, (estemos listos para corregirle.”</a:t>
            </a: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29:15</a:t>
            </a:r>
            <a:r>
              <a:rPr i="0" u="none"/>
              <a:t>  “Dicen que tanto amonestación los hace tontos, pero mire lo que dice Dios.”</a:t>
            </a:r>
          </a:p>
          <a:p>
            <a:pPr lvl="1" marL="742950" indent="-285750">
              <a:spcBef>
                <a:spcPts val="0"/>
              </a:spcBef>
              <a:buChar char="❖"/>
              <a:defRPr i="1" sz="2800" u="sng"/>
            </a:pPr>
            <a:r>
              <a:t>Prov. 29:17</a:t>
            </a:r>
            <a:r>
              <a:rPr i="0" u="none"/>
              <a:t>  “A su tiempo seremos felices.”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8483776" y="6245225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" name="IV. Padres tenemos que estar firmes aunque los hijos cooperen o no.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 sz="3200"/>
            </a:lvl1pPr>
          </a:lstStyle>
          <a:p>
            <a:pPr/>
            <a:r>
              <a:t>IV. Padres tenemos que estar firmes aunque los hijos cooperen o no.</a:t>
            </a:r>
          </a:p>
        </p:txBody>
      </p:sp>
      <p:sp>
        <p:nvSpPr>
          <p:cNvPr id="66" name="Prov. 22:6; Ef. 6:4  El deber no cambia…"/>
          <p:cNvSpPr txBox="1"/>
          <p:nvPr>
            <p:ph type="body" idx="1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609600" indent="-609600">
              <a:buAutoNum type="alphaUcPeriod" startAt="1"/>
              <a:defRPr i="1" u="sng"/>
            </a:pPr>
            <a:r>
              <a:t>Prov. 22:6</a:t>
            </a:r>
            <a:r>
              <a:rPr i="0" u="none"/>
              <a:t>; </a:t>
            </a:r>
            <a:r>
              <a:t>Ef. 6:4</a:t>
            </a:r>
            <a:r>
              <a:rPr i="0" u="none"/>
              <a:t>  El deber no cambia</a:t>
            </a:r>
            <a:endParaRPr i="0" u="none"/>
          </a:p>
          <a:p>
            <a:pPr marL="609600" indent="-609600">
              <a:buSzTx/>
              <a:buNone/>
            </a:pPr>
            <a:r>
              <a:t>     ante la oposición de los hijos. </a:t>
            </a:r>
          </a:p>
          <a:p>
            <a:pPr marL="609600" indent="-609600">
              <a:buSzTx/>
              <a:buNone/>
            </a:pPr>
            <a:r>
              <a:t>B.</a:t>
            </a:r>
            <a:r>
              <a:rPr i="1" u="sng"/>
              <a:t>1 Sam. 3:11-13</a:t>
            </a:r>
            <a:r>
              <a:t>  Eli Fallo en amonestar a sus hijos en su rebelión.</a:t>
            </a:r>
          </a:p>
          <a:p>
            <a:pPr marL="609600" indent="-609600">
              <a:buSzTx/>
              <a:buNone/>
            </a:pPr>
            <a:r>
              <a:t>C.</a:t>
            </a:r>
            <a:r>
              <a:rPr i="1" u="sng"/>
              <a:t>Deut. 21:18-21</a:t>
            </a:r>
            <a:r>
              <a:t>  En aquellos días el castigo para el hijo rebelde era difícil.</a:t>
            </a:r>
          </a:p>
          <a:p>
            <a:pPr marL="609600" indent="-609600">
              <a:buSzTx/>
              <a:buNone/>
            </a:pPr>
            <a:r>
              <a:t>D.</a:t>
            </a:r>
            <a:r>
              <a:rPr i="1" u="sng"/>
              <a:t>Jos. 24:15</a:t>
            </a:r>
            <a:r>
              <a:t>  Dios busca padres como Josue!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BBE0E3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