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4.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La carta a los Hebreos, también conocida como Epístola a los Hebreos, es una carta en la Biblia que tiene como objetivo animar y dar fuerza a los cristianos. En ella, el autor comparte su conocimiento del Antiguo Testamento y de la ley de Moisés, y testifica de Jesucristo como el Hijo de Dios.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En 1 Timoteo 4:8, la Biblia dice que "el ejercicio corporal para poco es provechoso, pero la piedad para todo aprovecha, pues tiene promesa de esta vida presente y de la venidera</a:t>
            </a:r>
          </a:p>
          <a:p>
            <a:pPr/>
          </a:p>
          <a:p>
            <a:pPr/>
            <a:r>
              <a:t>El ejercicio físico:</a:t>
            </a:r>
          </a:p>
          <a:p>
            <a:pPr/>
            <a:r>
              <a:t>La Biblia no condena el ejercicio físico, sino que reconoce su valor para la salud y el bienestar general, pero enfatiza que la piedad es más importante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p>
            <a:pPr/>
            <a:r>
              <a:t>Bautismos</a:t>
            </a:r>
          </a:p>
          <a:p>
            <a:pPr/>
            <a:r>
              <a:t>Marcos 7:4   </a:t>
            </a:r>
          </a:p>
          <a:p>
            <a:pPr/>
            <a:r>
              <a:t>4  Y volviendo de la plaza, si no se lavan, no comen. Y otras muchas cosas hay que tomaron para guardar, como los lavamientos de los vasos de beber, y de los jarros, y de los utensilios de metal, y de los lechos.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1Ti 1:3  Como te rogué que te quedases en Éfeso, cuando fui a Macedonia, para que mandases a algunos que no enseñen diferente doctrina,</a:t>
            </a:r>
          </a:p>
          <a:p>
            <a:pPr/>
            <a:r>
              <a:t>1Ti 1:4  ni presten atención a fábulas y genealogías interminables, que acarrean disputas más bien que edificación de Dios que es por fe, así te encargo ahora</a:t>
            </a:r>
          </a:p>
          <a:p>
            <a:pPr/>
          </a:p>
          <a:p>
            <a:pPr/>
            <a:r>
              <a:t>Algunos de los “fundamentos” de los que tenemos que avanzar.</a:t>
            </a:r>
          </a:p>
          <a:p>
            <a:pPr/>
            <a:r>
              <a:t>No echando otra vez el fundamento del arrepentimiento de obras muertas, de la fe en Dios, de la doctrina de bautismos, de la imposición de manos, de la resurrección de los muertos y del juicio eterno.</a:t>
            </a:r>
          </a:p>
          <a:p>
            <a:pPr/>
            <a:r>
              <a:t>a. Estos “fundamentos” son dados en tres pares: Arrepentimiento y fe van juntos. Bautismos e imposición de manos van juntos. Resurrección de los muertos y juicio eterno van juntos.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Jesus Ungido en Betania</a:t>
            </a:r>
          </a:p>
          <a:p>
            <a:pPr/>
            <a:r>
              <a:t>Mat 26:6  Y estando Jesús en Betania, en casa de Simón el leproso,</a:t>
            </a:r>
          </a:p>
          <a:p>
            <a:pPr/>
            <a:r>
              <a:t>Mat 26:7  vino a él una mujer, con un vaso de alabastro de perfume de gran precio, y lo derramó sobre la cabeza de él, estando sentado a la mesa.</a:t>
            </a:r>
          </a:p>
          <a:p>
            <a:pPr/>
            <a:r>
              <a:t>Mat 26:8  Al ver esto, los discípulos se enojaron, diciendo: ¿Para qué este desperdicio?</a:t>
            </a:r>
          </a:p>
          <a:p>
            <a:pPr/>
            <a:r>
              <a:t>Mat 26:9  Porque esto podía haberse vendido a gran precio, y haberse dado a los pobres.</a:t>
            </a:r>
          </a:p>
          <a:p>
            <a:pPr/>
            <a:r>
              <a:t>Mat 26:10  Y entendiéndolo Jesús, les dijo: ¿Por qué molestáis a esta mujer? pues ha hecho conmigo una buena obra.</a:t>
            </a:r>
          </a:p>
          <a:p>
            <a:pPr/>
            <a:r>
              <a:t>Mat 26:11  Porque siempre tendréis pobres con vosotros, pero a mí no siempre me tendréis.</a:t>
            </a:r>
          </a:p>
          <a:p>
            <a:pPr/>
            <a:r>
              <a:t>Mat 26:12  Porque al derramar este perfume sobre mi cuerpo, lo ha hecho a fin de prepararme para la sepultura.</a:t>
            </a:r>
          </a:p>
          <a:p>
            <a:pPr/>
            <a:r>
              <a:t>Mat 26:13  De cierto os digo que dondequiera que se predique este evangelio, en todo el mundo, también se contará lo que ésta ha hecho, para memoria de ella</a:t>
            </a:r>
          </a:p>
          <a:p>
            <a:pPr/>
          </a:p>
          <a:p>
            <a:pPr/>
            <a:r>
              <a:t>Mrk 12:44  porque todos han echado de lo que les sobra; pero ésta, de su pobreza echó todo lo que tenía, todo su sustento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Heb 3:12  Mirad, hermanos, que no haya en ninguno de vosotros corazón malo de incredulidad para apartarse del Dios vivo;</a:t>
            </a:r>
          </a:p>
          <a:p>
            <a:pPr/>
            <a:r>
              <a:t>Heb 3:13  antes exhortaos los unos a los otros cada día, entre tanto que se dice: Hoy; para que ninguno de vosotros se endurezca por el engaño del pecado.</a:t>
            </a:r>
          </a:p>
          <a:p>
            <a:pPr/>
            <a:r>
              <a:t>Heb 3:14  Porque somos hechos participantes de Cristo, con tal que retengamos firme hasta el fin nuestra confianza del principio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2. Lot (Génesis 19:1-25)</a:t>
            </a:r>
          </a:p>
          <a:p>
            <a:pPr/>
          </a:p>
          <a:p>
            <a:pPr/>
            <a:r>
              <a:t> Llegaron, pues, los dos ángeles a Sodoma a la caída de la tarde; y Lot estaba sentado a la puerta de Sodoma. Y viéndolos Lot, se levantó a recibirlos, y se inclinó hacia el suelo.</a:t>
            </a:r>
          </a:p>
          <a:p>
            <a:pPr/>
          </a:p>
          <a:p>
            <a:pPr/>
            <a:r>
              <a:t>Génesis 19:1-25 (RVR1960)</a:t>
            </a:r>
          </a:p>
          <a:p>
            <a:pPr/>
            <a:r>
              <a:t>3. Abraham (Génesis 22:11-15)</a:t>
            </a:r>
          </a:p>
          <a:p>
            <a:pPr/>
          </a:p>
          <a:p>
            <a:pPr/>
            <a:r>
              <a:t>En ese momento, el ángel del Señor lo llamó desde el cielo:</a:t>
            </a:r>
          </a:p>
          <a:p>
            <a:pPr/>
          </a:p>
          <a:p>
            <a:pPr/>
            <a:r>
              <a:t>—¡Abraham! ¡Abraham!</a:t>
            </a:r>
          </a:p>
          <a:p>
            <a:pPr/>
          </a:p>
          <a:p>
            <a:pPr/>
            <a:r>
              <a:t>—Sí—respondió Abraham—, ¡aquí estoy!</a:t>
            </a:r>
          </a:p>
          <a:p>
            <a:pPr/>
          </a:p>
          <a:p>
            <a:pPr/>
            <a:r>
              <a:t>—¡No pongas tu mano sobre el muchacho!—dijo el ángel—. No le hagas ningún daño, porque ahora sé que de verdad temes a Dios. No me has negado ni siquiera a tu hijo, tu único hijo.</a:t>
            </a:r>
          </a:p>
          <a:p>
            <a:pPr/>
          </a:p>
          <a:p>
            <a:pPr/>
            <a:r>
              <a:t>Entonces Abraham levantó los ojos y vio un carnero que estaba enredado por los cuernos en un matorral. Así que tomó el carnero y lo sacrificó como ofrenda quemada en lugar de su hijo. Abraham llamó a aquel lugar Yahveh-jireh (que significa «el Señor proveerá»). Hasta el día de hoy, la gente todavía usa ese nombre como proverbio: «En el monte del Señor será provisto».</a:t>
            </a:r>
          </a:p>
          <a:p>
            <a:pPr/>
          </a:p>
          <a:p>
            <a:pPr/>
            <a:r>
              <a:t>Luego el ángel del Señor volvió a llamar a Abraham desde el cielo.</a:t>
            </a:r>
          </a:p>
          <a:p>
            <a:pPr/>
          </a:p>
          <a:p>
            <a:pPr/>
            <a:r>
              <a:t>Génesis 22:11-15 (NTV)</a:t>
            </a:r>
          </a:p>
          <a:p>
            <a:pPr/>
            <a:r>
              <a:t>4. Balaam (Números 22:22-38)</a:t>
            </a:r>
          </a:p>
          <a:p>
            <a:pPr/>
          </a:p>
          <a:p>
            <a:pPr/>
            <a:r>
              <a:t>En ese mismo instante, Dios permitió que Balaam viera al ángel, parado en el camino y listo para atacarlo con su espada. Balaam, entonces, se arrodilló hasta tocar el suelo con su frente, y el ángel de Dios le dijo:</a:t>
            </a:r>
          </a:p>
          <a:p>
            <a:pPr/>
          </a:p>
          <a:p>
            <a:pPr/>
            <a:r>
              <a:t>—¿Por qué golpeaste a tu burra tres veces? Yo fui quien te cerró el camino, porque no me parece que debas ir a Moab. Si tu burra no me hubiera visto ni se hubiera parado tres veces, ya te habría matado, y a ella la habría dejado con vida.</a:t>
            </a:r>
          </a:p>
          <a:p>
            <a:pPr/>
          </a:p>
          <a:p>
            <a:pPr/>
            <a:r>
              <a:t>Números 22:31-32 (TLA)</a:t>
            </a:r>
          </a:p>
          <a:p>
            <a:pPr/>
            <a:r>
              <a:t>5. Israelitas (Jueces 2:1-3)</a:t>
            </a:r>
          </a:p>
          <a:p>
            <a:pPr/>
          </a:p>
          <a:p>
            <a:pPr/>
            <a:r>
              <a:t>El ángel de Dios salió de Guilgal y fue a Boquim para darles a los israelitas el siguiente mensaje de parte de Dios:</a:t>
            </a:r>
          </a:p>
          <a:p>
            <a:pPr/>
          </a:p>
          <a:p>
            <a:pPr/>
            <a:r>
              <a:t>Yo los saqué a ustedes de Egipto y los traje al territorio que les había prometido a sus antepasados. A ellos les dije: “Yo les cumpliré mi promesa, pero ustedes no deben hacer ningún trato con la gente que vive allí. Al contrario, deben destruir sus altares”.</a:t>
            </a:r>
          </a:p>
          <a:p>
            <a:pPr/>
          </a:p>
          <a:p>
            <a:pPr/>
            <a:r>
              <a:t>Pero, ¿qué hicieron ustedes? Simplemente me desobedecieron. Por eso, ahora que ustedes avancen, no voy a echar a esa gente. Tanto ellos como sus dioses serán una trampa para ustedes».</a:t>
            </a:r>
          </a:p>
          <a:p>
            <a:pPr/>
          </a:p>
          <a:p>
            <a:pPr/>
            <a:r>
              <a:t>Jueces 2:1-3 (TLA)</a:t>
            </a:r>
          </a:p>
          <a:p>
            <a:pPr/>
            <a:r>
              <a:t>6. Gedeón (Jueces 6:11-23)</a:t>
            </a:r>
          </a:p>
          <a:p>
            <a:pPr/>
          </a:p>
          <a:p>
            <a:pPr/>
            <a:r>
              <a:t>Entonces el ángel del Señor se le apareció y le dijo:</a:t>
            </a:r>
          </a:p>
          <a:p>
            <a:pPr/>
          </a:p>
          <a:p>
            <a:pPr/>
            <a:r>
              <a:t>—¡Guerrero valiente, el Señor está contigo!</a:t>
            </a:r>
          </a:p>
          <a:p>
            <a:pPr/>
          </a:p>
          <a:p>
            <a:pPr/>
            <a:r>
              <a:t>—Señor—respondió Gedeón—, si el Señor está con nosotros, ¿por qué nos sucede todo esto? ¿Y dónde están todos los milagros que nos contaron nuestros antepasados? ¿Acaso no dijeron: “El Señor nos sacó de Egipto”? Pero ahora el Señor nos ha abandonado y nos entregó en manos de los madianitas.</a:t>
            </a:r>
          </a:p>
          <a:p>
            <a:pPr/>
          </a:p>
          <a:p>
            <a:pPr/>
            <a:r>
              <a:t>Jueces 6:12-13 (NTV)</a:t>
            </a:r>
          </a:p>
          <a:p>
            <a:pPr/>
            <a:r>
              <a:t>7. Manoa y su esposa (Jueces 13:3-22)</a:t>
            </a:r>
          </a:p>
          <a:p>
            <a:pPr/>
          </a:p>
          <a:p>
            <a:pPr/>
            <a:r>
              <a:t>A esta mujer apareció el ángel de Jehová, y le dijo: He aquí que tú eres estéril, y nunca has tenido hijos; pero concebirás y darás a luz un hijo.</a:t>
            </a:r>
          </a:p>
          <a:p>
            <a:pPr/>
          </a:p>
          <a:p>
            <a:pPr/>
            <a:r>
              <a:t>Jueces 13:3 (RVR1960)</a:t>
            </a:r>
          </a:p>
          <a:p>
            <a:pPr/>
            <a:r>
              <a:t>8. Elías (1 Reyes 19:1-8)</a:t>
            </a:r>
          </a:p>
          <a:p>
            <a:pPr/>
          </a:p>
          <a:p>
            <a:pPr/>
            <a:r>
              <a:t>Y echándose debajo del enebro, se quedó dormido; y he aquí luego un ángel le tocó, y le dijo: Levántate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La carta a los Hebreos, también conocida como Epístola a los Hebreos, es una carta en la Biblia que tiene como objetivo animar y dar fuerza a los cristianos. En ella, el autor comparte su conocimiento del Antiguo Testamento y de la ley de Moisés, y testifica de Jesucristo como el Hijo de Dios.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Moisés quien era para las Judíos </a:t>
            </a:r>
          </a:p>
          <a:p>
            <a:pPr/>
            <a:r>
              <a:t>Para los judíos, Moisés es un profeta y legislador que liberó al pueblo hebreo de la esclavitud en Egipto y les dio los Diez Mandamientos. </a:t>
            </a:r>
          </a:p>
          <a:p>
            <a:pPr/>
          </a:p>
          <a:p>
            <a:pPr/>
            <a:r>
              <a:t>Deuteronomio 18:15 Profeta de en medio de ti, de tus hermanos, como yo, te levantará Jehová tu Dios; a él oiréis;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Moisés quien era para las Judíos </a:t>
            </a:r>
          </a:p>
          <a:p>
            <a:pPr/>
            <a:r>
              <a:t>Para los judíos, Moisés es un profeta y legislador que liberó al pueblo hebreo de la esclavitud en Egipto y les dio los Diez Mandamientos. </a:t>
            </a:r>
          </a:p>
          <a:p>
            <a:pPr/>
          </a:p>
          <a:p>
            <a:pPr/>
            <a:r>
              <a:t>Deuteronomio 18:15 Profeta de en medio de ti, de tus hermanos, como yo, te levantará Jehová tu Dios; a él oiréis;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RELEVANTE=      Importante, significativo.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Mat 13:13  Por eso les hablo por parábolas: porque viendo no ven, y oyendo no oyen, ni entienden.</a:t>
            </a:r>
          </a:p>
          <a:p>
            <a:pPr/>
            <a:r>
              <a:t>Mat 13:14  De manera que se cumple en ellos la profecía de Isaías, que dijo: De oído oiréis, y no entenderéis; Y viendo veréis, y no percibiréis.</a:t>
            </a:r>
          </a:p>
          <a:p>
            <a:pPr/>
            <a:r>
              <a:t>Mat 13:15  Porque el corazón de este pueblo se ha engrosado, Y con los oídos oyen pesadamente, Y han cerrado sus ojos; Para que no vean con los ojos, Y oigan con los oídos, Y con el corazón entiendan, Y se conviertan, Y yo los sane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Apostasia</a:t>
            </a:r>
          </a:p>
          <a:p>
            <a:pPr/>
            <a:r>
              <a:t>No se trata de un cristiano que caiga en algún pecado, sino de un abandono definido del cristiano . Las Escrituras no ofrecen ninguna esperanza para tal estado</a:t>
            </a:r>
          </a:p>
          <a:p>
            <a:pPr/>
          </a:p>
          <a:p>
            <a:pPr/>
            <a:r>
              <a:t>La apostasía en el cristianismo hace referencia al rechazo del cristianismo por parte de una persona anteriormente cristiana.​</a:t>
            </a:r>
          </a:p>
          <a:p>
            <a:pPr/>
            <a:r>
              <a:t>El término apostasía viene del término griego apostasia ("ἀποστασία") que significa ‘salida’, ‘defección‘, ‘revuelta’ o ‘rebelión’. Ha sido descrita como «una salida plenamente consciente o una rebelión contra el mensaje del cristianismo o el rechazo a Cristo por parte de alguien que ha sido cristiano».[2]​ «La apostasía es una categoría teológica que describe a aquella persona que ha abandonado voluntaria y conscientemente su fe en Dios y concretamente en Jesucristo».[3]​ «La apostasía es lo contrario de la conversión</a:t>
            </a:r>
          </a:p>
          <a:p>
            <a:pPr/>
          </a:p>
          <a:p>
            <a:pPr/>
            <a:r>
              <a:t>Hebreos 10:29 ¿Cuánto mayor castigo pensáis que merecerá el que pisoteare al Hijo de Dios, y tuviere por inmunda la sangre del pacto en la cual fue santificado, e hiciere afrenta al Espíritu de gracia?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22"/>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24599" y="9004300"/>
            <a:ext cx="342901"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21"/>
          </p:nvPr>
        </p:nvSpPr>
        <p:spPr>
          <a:xfrm>
            <a:off x="2819400" y="609600"/>
            <a:ext cx="7624687" cy="9532412"/>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half" idx="21"/>
          </p:nvPr>
        </p:nvSpPr>
        <p:spPr>
          <a:xfrm>
            <a:off x="7543800" y="2044700"/>
            <a:ext cx="4513115" cy="5642313"/>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7289800" y="2806700"/>
            <a:ext cx="4513115" cy="5642313"/>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half" idx="21"/>
          </p:nvPr>
        </p:nvSpPr>
        <p:spPr>
          <a:xfrm>
            <a:off x="7366182" y="4112966"/>
            <a:ext cx="4749801" cy="5880101"/>
          </a:xfrm>
          <a:prstGeom prst="rect">
            <a:avLst/>
          </a:prstGeom>
          <a:ln w="9525">
            <a:round/>
          </a:ln>
        </p:spPr>
        <p:txBody>
          <a:bodyPr lIns="91439" tIns="45719" rIns="91439" bIns="45719" anchor="t">
            <a:noAutofit/>
          </a:bodyPr>
          <a:lstStyle/>
          <a:p>
            <a:pPr/>
          </a:p>
        </p:txBody>
      </p:sp>
      <p:sp>
        <p:nvSpPr>
          <p:cNvPr id="84" name="Image"/>
          <p:cNvSpPr/>
          <p:nvPr>
            <p:ph type="pic" sz="quarter" idx="22"/>
          </p:nvPr>
        </p:nvSpPr>
        <p:spPr>
          <a:xfrm>
            <a:off x="7391582" y="889015"/>
            <a:ext cx="4792551" cy="3064584"/>
          </a:xfrm>
          <a:prstGeom prst="rect">
            <a:avLst/>
          </a:prstGeom>
          <a:ln w="9525">
            <a:round/>
          </a:ln>
        </p:spPr>
        <p:txBody>
          <a:bodyPr lIns="91439" tIns="45719" rIns="91439" bIns="45719" anchor="t">
            <a:noAutofit/>
          </a:bodyPr>
          <a:lstStyle/>
          <a:p>
            <a:pPr/>
          </a:p>
        </p:txBody>
      </p:sp>
      <p:sp>
        <p:nvSpPr>
          <p:cNvPr id="85" name="Image"/>
          <p:cNvSpPr/>
          <p:nvPr>
            <p:ph type="pic" idx="23"/>
          </p:nvPr>
        </p:nvSpPr>
        <p:spPr>
          <a:xfrm>
            <a:off x="-1498600" y="927100"/>
            <a:ext cx="10449225"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2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3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3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41.png"/><Relationship Id="rId4" Type="http://schemas.openxmlformats.org/officeDocument/2006/relationships/image" Target="../media/image4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9.png"/><Relationship Id="rId4" Type="http://schemas.openxmlformats.org/officeDocument/2006/relationships/image" Target="../media/image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Rectangle"/>
          <p:cNvSpPr/>
          <p:nvPr/>
        </p:nvSpPr>
        <p:spPr>
          <a:xfrm>
            <a:off x="-88487" y="44782"/>
            <a:ext cx="13181774" cy="1905001"/>
          </a:xfrm>
          <a:prstGeom prst="rect">
            <a:avLst/>
          </a:prstGeom>
          <a:blipFill>
            <a:blip r:embed="rId3"/>
          </a:blip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129" name="Jesus es Superior"/>
          <p:cNvSpPr txBox="1"/>
          <p:nvPr>
            <p:ph type="ctrTitle"/>
          </p:nvPr>
        </p:nvSpPr>
        <p:spPr>
          <a:xfrm>
            <a:off x="-87642" y="-1571724"/>
            <a:ext cx="12902976" cy="3225801"/>
          </a:xfrm>
          <a:prstGeom prst="rect">
            <a:avLst/>
          </a:prstGeom>
        </p:spPr>
        <p:txBody>
          <a:bodyPr/>
          <a:lstStyle>
            <a:lvl1pPr>
              <a:defRPr b="1" sz="10600"/>
            </a:lvl1pPr>
          </a:lstStyle>
          <a:p>
            <a:pPr/>
            <a:r>
              <a:t>Jesus es Superior</a:t>
            </a:r>
          </a:p>
        </p:txBody>
      </p:sp>
      <p:pic>
        <p:nvPicPr>
          <p:cNvPr id="130" name="images-1.jpeg" descr="images-1.jpeg"/>
          <p:cNvPicPr>
            <a:picLocks noChangeAspect="1"/>
          </p:cNvPicPr>
          <p:nvPr/>
        </p:nvPicPr>
        <p:blipFill>
          <a:blip r:embed="rId4">
            <a:extLst/>
          </a:blip>
          <a:stretch>
            <a:fillRect/>
          </a:stretch>
        </p:blipFill>
        <p:spPr>
          <a:xfrm>
            <a:off x="-828576" y="1953944"/>
            <a:ext cx="14384844" cy="805551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La Superioridad de Jesucristo  - 1:2,3…"/>
          <p:cNvSpPr txBox="1"/>
          <p:nvPr/>
        </p:nvSpPr>
        <p:spPr>
          <a:xfrm>
            <a:off x="-113695" y="2743761"/>
            <a:ext cx="12785302" cy="49276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7325" indent="-487325" algn="l">
              <a:spcBef>
                <a:spcPts val="900"/>
              </a:spcBef>
              <a:buClr>
                <a:srgbClr val="A29A85"/>
              </a:buClr>
              <a:buSzPct val="100000"/>
              <a:buChar char="•"/>
              <a:defRPr sz="5000">
                <a:solidFill>
                  <a:srgbClr val="000000"/>
                </a:solidFill>
              </a:defRPr>
            </a:pPr>
            <a:r>
              <a:rPr i="1"/>
              <a:t>La Superioridad de Jesucristo  - 1:2,3</a:t>
            </a:r>
          </a:p>
          <a:p>
            <a:pPr lvl="1" marL="1073943" indent="-654843" algn="l">
              <a:spcBef>
                <a:spcPts val="1300"/>
              </a:spcBef>
              <a:buClr>
                <a:srgbClr val="A29A85"/>
              </a:buClr>
              <a:buSzPct val="100000"/>
              <a:buChar char="•"/>
              <a:defRPr sz="5000">
                <a:solidFill>
                  <a:srgbClr val="000000"/>
                </a:solidFill>
              </a:defRPr>
            </a:pPr>
            <a:r>
              <a:t>Jesus imagen misma de su sustancia- </a:t>
            </a:r>
          </a:p>
          <a:p>
            <a:pPr lvl="2" marL="1416843" indent="-654843" algn="l">
              <a:spcBef>
                <a:spcPts val="1300"/>
              </a:spcBef>
              <a:buClr>
                <a:srgbClr val="A29A85"/>
              </a:buClr>
              <a:buSzPct val="100000"/>
              <a:buChar char="•"/>
              <a:defRPr sz="5000">
                <a:solidFill>
                  <a:srgbClr val="000000"/>
                </a:solidFill>
              </a:defRPr>
            </a:pPr>
            <a:r>
              <a:t>Cristo refleja perfectamente las características de Dios - Juan 1:18; 14:7-9</a:t>
            </a:r>
          </a:p>
          <a:p>
            <a:pPr lvl="2" marL="1416843" indent="-654843" algn="l">
              <a:spcBef>
                <a:spcPts val="1300"/>
              </a:spcBef>
              <a:buClr>
                <a:srgbClr val="A29A85"/>
              </a:buClr>
              <a:buSzPct val="100000"/>
              <a:buChar char="•"/>
              <a:defRPr i="1" sz="5000">
                <a:solidFill>
                  <a:srgbClr val="000000"/>
                </a:solidFill>
              </a:defRPr>
            </a:pPr>
            <a:r>
              <a:rPr i="0"/>
              <a:t>Jesus es </a:t>
            </a:r>
            <a:r>
              <a:t> la exacta representación  </a:t>
            </a:r>
            <a:r>
              <a:rPr i="0"/>
              <a:t>- Jn 17:24-26; Col. 1:15; 1 Tim 3:16  [</a:t>
            </a:r>
            <a:r>
              <a:t>Jn 17:1-5; Fil 2:6</a:t>
            </a:r>
            <a:r>
              <a:rPr i="0"/>
              <a:t>]</a:t>
            </a:r>
          </a:p>
        </p:txBody>
      </p:sp>
      <p:grpSp>
        <p:nvGrpSpPr>
          <p:cNvPr id="185" name="Group"/>
          <p:cNvGrpSpPr/>
          <p:nvPr/>
        </p:nvGrpSpPr>
        <p:grpSpPr>
          <a:xfrm>
            <a:off x="-285648" y="172793"/>
            <a:ext cx="13482125" cy="1851114"/>
            <a:chOff x="0" y="0"/>
            <a:chExt cx="13482124" cy="1851112"/>
          </a:xfrm>
        </p:grpSpPr>
        <p:grpSp>
          <p:nvGrpSpPr>
            <p:cNvPr id="183" name="Group"/>
            <p:cNvGrpSpPr/>
            <p:nvPr/>
          </p:nvGrpSpPr>
          <p:grpSpPr>
            <a:xfrm>
              <a:off x="7356934" y="369436"/>
              <a:ext cx="6125191" cy="1481677"/>
              <a:chOff x="-44449" y="-44450"/>
              <a:chExt cx="6125190" cy="1481675"/>
            </a:xfrm>
          </p:grpSpPr>
          <p:pic>
            <p:nvPicPr>
              <p:cNvPr id="181"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182"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184"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0">
                                            <p:txEl>
                                              <p:pRg st="2" end="2"/>
                                            </p:txEl>
                                          </p:spTgt>
                                        </p:tgtEl>
                                        <p:attrNameLst>
                                          <p:attrName>style.visibility</p:attrName>
                                        </p:attrNameLst>
                                      </p:cBhvr>
                                      <p:to>
                                        <p:strVal val="visible"/>
                                      </p:to>
                                    </p:set>
                                    <p:animEffect filter="wipe(left)" transition="in">
                                      <p:cBhvr>
                                        <p:cTn id="7" dur="1500"/>
                                        <p:tgtEl>
                                          <p:spTgt spid="18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80">
                                            <p:txEl>
                                              <p:pRg st="3" end="3"/>
                                            </p:txEl>
                                          </p:spTgt>
                                        </p:tgtEl>
                                        <p:attrNameLst>
                                          <p:attrName>style.visibility</p:attrName>
                                        </p:attrNameLst>
                                      </p:cBhvr>
                                      <p:to>
                                        <p:strVal val="visible"/>
                                      </p:to>
                                    </p:set>
                                    <p:animEffect filter="wipe(left)" transition="in">
                                      <p:cBhvr>
                                        <p:cTn id="12" dur="1500"/>
                                        <p:tgtEl>
                                          <p:spTgt spid="1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La Superioridad de Jesucristo - 1:2,3…"/>
          <p:cNvSpPr txBox="1"/>
          <p:nvPr/>
        </p:nvSpPr>
        <p:spPr>
          <a:xfrm>
            <a:off x="-321525" y="2006600"/>
            <a:ext cx="13316994" cy="65278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7325" indent="-487325" algn="l">
              <a:spcBef>
                <a:spcPts val="900"/>
              </a:spcBef>
              <a:buClr>
                <a:srgbClr val="A29A85"/>
              </a:buClr>
              <a:buSzPct val="100000"/>
              <a:buChar char="•"/>
              <a:defRPr sz="5000">
                <a:solidFill>
                  <a:srgbClr val="000000"/>
                </a:solidFill>
              </a:defRPr>
            </a:pPr>
            <a:r>
              <a:rPr i="1"/>
              <a:t>La Superioridad de Jesucristo - 1:2,3</a:t>
            </a:r>
          </a:p>
          <a:p>
            <a:pPr lvl="1" marL="1001183" indent="-582083" algn="l">
              <a:spcBef>
                <a:spcPts val="1300"/>
              </a:spcBef>
              <a:buClr>
                <a:srgbClr val="A29A85"/>
              </a:buClr>
              <a:buSzPct val="100000"/>
              <a:buChar char="•"/>
              <a:defRPr sz="5000">
                <a:solidFill>
                  <a:srgbClr val="000000"/>
                </a:solidFill>
              </a:defRPr>
            </a:pPr>
            <a:r>
              <a:t>sustenta todas las cosas con la palabra de su poder - 1:3</a:t>
            </a:r>
          </a:p>
          <a:p>
            <a:pPr lvl="2" marL="1344083" indent="-582083" algn="l">
              <a:spcBef>
                <a:spcPts val="1300"/>
              </a:spcBef>
              <a:buClr>
                <a:srgbClr val="A29A85"/>
              </a:buClr>
              <a:buSzPct val="100000"/>
              <a:buChar char="•"/>
              <a:defRPr sz="5000">
                <a:solidFill>
                  <a:srgbClr val="000000"/>
                </a:solidFill>
              </a:defRPr>
            </a:pPr>
            <a:r>
              <a:t>Por su voluntad y Poder                                  el Universo sigue su curso.</a:t>
            </a:r>
          </a:p>
          <a:p>
            <a:pPr lvl="2" marL="1344083" indent="-582083" algn="l">
              <a:spcBef>
                <a:spcPts val="1300"/>
              </a:spcBef>
              <a:buClr>
                <a:srgbClr val="A29A85"/>
              </a:buClr>
              <a:buSzPct val="100000"/>
              <a:buChar char="•"/>
              <a:defRPr i="1" sz="5000">
                <a:solidFill>
                  <a:srgbClr val="000000"/>
                </a:solidFill>
              </a:defRPr>
            </a:pPr>
            <a:r>
              <a:t>En Jesus, todas las cosas subsisten - Col. 1:17. </a:t>
            </a:r>
          </a:p>
          <a:p>
            <a:pPr lvl="2" marL="1344083" indent="-582083" algn="l">
              <a:spcBef>
                <a:spcPts val="1300"/>
              </a:spcBef>
              <a:buClr>
                <a:srgbClr val="A29A85"/>
              </a:buClr>
              <a:buSzPct val="100000"/>
              <a:buChar char="•"/>
              <a:defRPr i="1" sz="5000">
                <a:solidFill>
                  <a:srgbClr val="000000"/>
                </a:solidFill>
              </a:defRPr>
            </a:pPr>
            <a:r>
              <a:rPr i="0"/>
              <a:t>Por su voluntad tenemos vida - Hch 17:28; Jn 1:4; 4:10,14; 6:63; 12:48</a:t>
            </a:r>
          </a:p>
        </p:txBody>
      </p:sp>
      <p:grpSp>
        <p:nvGrpSpPr>
          <p:cNvPr id="192" name="Group"/>
          <p:cNvGrpSpPr/>
          <p:nvPr/>
        </p:nvGrpSpPr>
        <p:grpSpPr>
          <a:xfrm>
            <a:off x="-285648" y="172793"/>
            <a:ext cx="13482125" cy="1851114"/>
            <a:chOff x="0" y="0"/>
            <a:chExt cx="13482124" cy="1851112"/>
          </a:xfrm>
        </p:grpSpPr>
        <p:grpSp>
          <p:nvGrpSpPr>
            <p:cNvPr id="190" name="Group"/>
            <p:cNvGrpSpPr/>
            <p:nvPr/>
          </p:nvGrpSpPr>
          <p:grpSpPr>
            <a:xfrm>
              <a:off x="7356934" y="369436"/>
              <a:ext cx="6125191" cy="1481677"/>
              <a:chOff x="-44449" y="-44450"/>
              <a:chExt cx="6125190" cy="1481675"/>
            </a:xfrm>
          </p:grpSpPr>
          <p:pic>
            <p:nvPicPr>
              <p:cNvPr id="188"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189"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191"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7">
                                            <p:txEl>
                                              <p:pRg st="2" end="2"/>
                                            </p:txEl>
                                          </p:spTgt>
                                        </p:tgtEl>
                                        <p:attrNameLst>
                                          <p:attrName>style.visibility</p:attrName>
                                        </p:attrNameLst>
                                      </p:cBhvr>
                                      <p:to>
                                        <p:strVal val="visible"/>
                                      </p:to>
                                    </p:set>
                                    <p:animEffect filter="wipe(left)" transition="in">
                                      <p:cBhvr>
                                        <p:cTn id="7" dur="1500"/>
                                        <p:tgtEl>
                                          <p:spTgt spid="1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87">
                                            <p:txEl>
                                              <p:pRg st="3" end="3"/>
                                            </p:txEl>
                                          </p:spTgt>
                                        </p:tgtEl>
                                        <p:attrNameLst>
                                          <p:attrName>style.visibility</p:attrName>
                                        </p:attrNameLst>
                                      </p:cBhvr>
                                      <p:to>
                                        <p:strVal val="visible"/>
                                      </p:to>
                                    </p:set>
                                    <p:animEffect filter="wipe(left)" transition="in">
                                      <p:cBhvr>
                                        <p:cTn id="12" dur="1500"/>
                                        <p:tgtEl>
                                          <p:spTgt spid="18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87">
                                            <p:txEl>
                                              <p:pRg st="4" end="4"/>
                                            </p:txEl>
                                          </p:spTgt>
                                        </p:tgtEl>
                                        <p:attrNameLst>
                                          <p:attrName>style.visibility</p:attrName>
                                        </p:attrNameLst>
                                      </p:cBhvr>
                                      <p:to>
                                        <p:strVal val="visible"/>
                                      </p:to>
                                    </p:set>
                                    <p:animEffect filter="wipe(left)" transition="in">
                                      <p:cBhvr>
                                        <p:cTn id="17" dur="1500"/>
                                        <p:tgtEl>
                                          <p:spTgt spid="18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Rounded Rectangle Rounded rectangle" descr="Rounded Rectangle Rounded rectangle"/>
          <p:cNvPicPr>
            <a:picLocks noChangeAspect="0"/>
          </p:cNvPicPr>
          <p:nvPr/>
        </p:nvPicPr>
        <p:blipFill>
          <a:blip r:embed="rId2">
            <a:extLst/>
          </a:blip>
          <a:stretch>
            <a:fillRect/>
          </a:stretch>
        </p:blipFill>
        <p:spPr>
          <a:xfrm>
            <a:off x="6487583" y="771161"/>
            <a:ext cx="6365810" cy="1537195"/>
          </a:xfrm>
          <a:prstGeom prst="rect">
            <a:avLst/>
          </a:prstGeom>
          <a:effectLst>
            <a:outerShdw sx="100000" sy="100000" kx="0" ky="0" algn="b" rotWithShape="0" blurRad="190500" dist="63500" dir="5400000">
              <a:srgbClr val="000000">
                <a:alpha val="58317"/>
              </a:srgbClr>
            </a:outerShdw>
          </a:effectLst>
        </p:spPr>
      </p:pic>
      <p:sp>
        <p:nvSpPr>
          <p:cNvPr id="195" name="God Has Spoken To Us Through His Son"/>
          <p:cNvSpPr txBox="1"/>
          <p:nvPr/>
        </p:nvSpPr>
        <p:spPr>
          <a:xfrm>
            <a:off x="6777473" y="923147"/>
            <a:ext cx="5786029" cy="13716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AA4A5A"/>
                </a:solidFill>
                <a:latin typeface="Helvetica"/>
                <a:ea typeface="Helvetica"/>
                <a:cs typeface="Helvetica"/>
                <a:sym typeface="Helvetica"/>
              </a:defRPr>
            </a:lvl1pPr>
          </a:lstStyle>
          <a:p>
            <a:pPr/>
            <a:r>
              <a:t>God Has Spoken To Us Through His Son</a:t>
            </a:r>
          </a:p>
        </p:txBody>
      </p:sp>
      <p:sp>
        <p:nvSpPr>
          <p:cNvPr id="196" name="La Superioridad de Jesucristo  - 1:2,3…"/>
          <p:cNvSpPr txBox="1"/>
          <p:nvPr/>
        </p:nvSpPr>
        <p:spPr>
          <a:xfrm>
            <a:off x="194772" y="2743761"/>
            <a:ext cx="12615256" cy="5854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26311" indent="-526311" algn="l">
              <a:spcBef>
                <a:spcPts val="900"/>
              </a:spcBef>
              <a:buClr>
                <a:srgbClr val="A29A85"/>
              </a:buClr>
              <a:buSzPct val="100000"/>
              <a:buChar char="•"/>
              <a:defRPr sz="5400">
                <a:solidFill>
                  <a:srgbClr val="000000"/>
                </a:solidFill>
              </a:defRPr>
            </a:pPr>
            <a:r>
              <a:rPr i="1"/>
              <a:t>La Superioridad de Jesucristo  - 1:2,3</a:t>
            </a:r>
          </a:p>
          <a:p>
            <a:pPr lvl="2" marL="1390650" indent="-628650" algn="l">
              <a:spcBef>
                <a:spcPts val="1300"/>
              </a:spcBef>
              <a:buClr>
                <a:srgbClr val="A29A85"/>
              </a:buClr>
              <a:buSzPct val="100000"/>
              <a:buChar char="•"/>
              <a:defRPr sz="5400">
                <a:solidFill>
                  <a:srgbClr val="000000"/>
                </a:solidFill>
              </a:defRPr>
            </a:pPr>
            <a:r>
              <a:t>La Ley de Moises, juntamente con los sacrificios de animales no pudieron quitar el pecado - Heb 10:1-4. </a:t>
            </a:r>
          </a:p>
          <a:p>
            <a:pPr lvl="2" marL="1390650" indent="-628650" algn="l">
              <a:spcBef>
                <a:spcPts val="1300"/>
              </a:spcBef>
              <a:buClr>
                <a:srgbClr val="A29A85"/>
              </a:buClr>
              <a:buSzPct val="100000"/>
              <a:buChar char="•"/>
              <a:defRPr sz="5400">
                <a:solidFill>
                  <a:srgbClr val="000000"/>
                </a:solidFill>
              </a:defRPr>
            </a:pPr>
            <a:r>
              <a:t>Jesus provee  lo que la ley no pudo - Rom 8:3,4-  Ef 1:7; Heb 7:27; 9:14, 24-28; 10:22; </a:t>
            </a:r>
          </a:p>
        </p:txBody>
      </p:sp>
      <p:grpSp>
        <p:nvGrpSpPr>
          <p:cNvPr id="201" name="Group"/>
          <p:cNvGrpSpPr/>
          <p:nvPr/>
        </p:nvGrpSpPr>
        <p:grpSpPr>
          <a:xfrm>
            <a:off x="-285648" y="172793"/>
            <a:ext cx="13482125" cy="1851114"/>
            <a:chOff x="0" y="0"/>
            <a:chExt cx="13482124" cy="1851112"/>
          </a:xfrm>
        </p:grpSpPr>
        <p:grpSp>
          <p:nvGrpSpPr>
            <p:cNvPr id="199" name="Group"/>
            <p:cNvGrpSpPr/>
            <p:nvPr/>
          </p:nvGrpSpPr>
          <p:grpSpPr>
            <a:xfrm>
              <a:off x="7356934" y="369436"/>
              <a:ext cx="6125191" cy="1481677"/>
              <a:chOff x="-44449" y="-44450"/>
              <a:chExt cx="6125190" cy="1481675"/>
            </a:xfrm>
          </p:grpSpPr>
          <p:pic>
            <p:nvPicPr>
              <p:cNvPr id="197" name="Rounded Rectangle Rounded rectangle" descr="Rounded Rectangle Rounded rectangle"/>
              <p:cNvPicPr>
                <a:picLocks noChangeAspect="0"/>
              </p:cNvPicPr>
              <p:nvPr/>
            </p:nvPicPr>
            <p:blipFill>
              <a:blip r:embed="rId3">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198"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00"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4"/>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196">
                                            <p:bg/>
                                          </p:spTgt>
                                        </p:tgtEl>
                                        <p:attrNameLst>
                                          <p:attrName>style.visibility</p:attrName>
                                        </p:attrNameLst>
                                      </p:cBhvr>
                                      <p:to>
                                        <p:strVal val="visible"/>
                                      </p:to>
                                    </p:set>
                                    <p:anim calcmode="lin" valueType="num">
                                      <p:cBhvr>
                                        <p:cTn id="7" dur="1000" fill="hold"/>
                                        <p:tgtEl>
                                          <p:spTgt spid="196">
                                            <p:bg/>
                                          </p:spTgt>
                                        </p:tgtEl>
                                        <p:attrNameLst>
                                          <p:attrName>ppt_x</p:attrName>
                                        </p:attrNameLst>
                                      </p:cBhvr>
                                      <p:tavLst>
                                        <p:tav tm="0">
                                          <p:val>
                                            <p:strVal val="0-#ppt_w/2"/>
                                          </p:val>
                                        </p:tav>
                                        <p:tav tm="100000">
                                          <p:val>
                                            <p:strVal val="#ppt_x"/>
                                          </p:val>
                                        </p:tav>
                                      </p:tavLst>
                                    </p:anim>
                                    <p:anim calcmode="lin" valueType="num">
                                      <p:cBhvr>
                                        <p:cTn id="8" dur="1000" fill="hold"/>
                                        <p:tgtEl>
                                          <p:spTgt spid="196">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lt" backwards="0">
                                    <p:tmAbs val="0"/>
                                  </p:iterate>
                                  <p:childTnLst>
                                    <p:set>
                                      <p:cBhvr>
                                        <p:cTn id="10" fill="hold"/>
                                        <p:tgtEl>
                                          <p:spTgt spid="196">
                                            <p:txEl>
                                              <p:pRg st="0" end="0"/>
                                            </p:txEl>
                                          </p:spTgt>
                                        </p:tgtEl>
                                        <p:attrNameLst>
                                          <p:attrName>style.visibility</p:attrName>
                                        </p:attrNameLst>
                                      </p:cBhvr>
                                      <p:to>
                                        <p:strVal val="visible"/>
                                      </p:to>
                                    </p:set>
                                    <p:anim calcmode="lin" valueType="num">
                                      <p:cBhvr>
                                        <p:cTn id="11" dur="1000" fill="hold"/>
                                        <p:tgtEl>
                                          <p:spTgt spid="196">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lt" backwards="0">
                                    <p:tmAbs val="0"/>
                                  </p:iterate>
                                  <p:childTnLst>
                                    <p:set>
                                      <p:cBhvr>
                                        <p:cTn id="16" fill="hold"/>
                                        <p:tgtEl>
                                          <p:spTgt spid="196">
                                            <p:txEl>
                                              <p:pRg st="1" end="1"/>
                                            </p:txEl>
                                          </p:spTgt>
                                        </p:tgtEl>
                                        <p:attrNameLst>
                                          <p:attrName>style.visibility</p:attrName>
                                        </p:attrNameLst>
                                      </p:cBhvr>
                                      <p:to>
                                        <p:strVal val="visible"/>
                                      </p:to>
                                    </p:set>
                                    <p:anim calcmode="lin" valueType="num">
                                      <p:cBhvr>
                                        <p:cTn id="17" dur="1000" fill="hold"/>
                                        <p:tgtEl>
                                          <p:spTgt spid="196">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1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lt" backwards="0">
                                    <p:tmAbs val="0"/>
                                  </p:iterate>
                                  <p:childTnLst>
                                    <p:set>
                                      <p:cBhvr>
                                        <p:cTn id="22" fill="hold"/>
                                        <p:tgtEl>
                                          <p:spTgt spid="196">
                                            <p:txEl>
                                              <p:pRg st="2" end="2"/>
                                            </p:txEl>
                                          </p:spTgt>
                                        </p:tgtEl>
                                        <p:attrNameLst>
                                          <p:attrName>style.visibility</p:attrName>
                                        </p:attrNameLst>
                                      </p:cBhvr>
                                      <p:to>
                                        <p:strVal val="visible"/>
                                      </p:to>
                                    </p:set>
                                    <p:anim calcmode="lin" valueType="num">
                                      <p:cBhvr>
                                        <p:cTn id="23" dur="1000" fill="hold"/>
                                        <p:tgtEl>
                                          <p:spTgt spid="196">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19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La Superioridad de Jesucristo- 1:2,3…"/>
          <p:cNvSpPr txBox="1"/>
          <p:nvPr/>
        </p:nvSpPr>
        <p:spPr>
          <a:xfrm>
            <a:off x="32558" y="2743761"/>
            <a:ext cx="12639049" cy="6756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8086" indent="-458086" algn="l">
              <a:spcBef>
                <a:spcPts val="900"/>
              </a:spcBef>
              <a:buClr>
                <a:srgbClr val="A29A85"/>
              </a:buClr>
              <a:buSzPct val="100000"/>
              <a:buChar char="•"/>
              <a:defRPr sz="4700">
                <a:solidFill>
                  <a:srgbClr val="000000"/>
                </a:solidFill>
              </a:defRPr>
            </a:pPr>
            <a:r>
              <a:rPr i="1"/>
              <a:t>La Superioridad de Jesucristo- 1:2,3</a:t>
            </a:r>
          </a:p>
          <a:p>
            <a:pPr lvl="1" marL="966258" indent="-547158" algn="l">
              <a:spcBef>
                <a:spcPts val="1300"/>
              </a:spcBef>
              <a:buClr>
                <a:srgbClr val="A29A85"/>
              </a:buClr>
              <a:buSzPct val="100000"/>
              <a:buChar char="•"/>
              <a:defRPr sz="4700">
                <a:solidFill>
                  <a:srgbClr val="000000"/>
                </a:solidFill>
              </a:defRPr>
            </a:pPr>
            <a:r>
              <a:t>Jesus ahora esta sentó a la diestra de la Majestad en las alturas - 1:3</a:t>
            </a:r>
          </a:p>
          <a:p>
            <a:pPr lvl="2" marL="1309158" indent="-547158" algn="l">
              <a:spcBef>
                <a:spcPts val="1300"/>
              </a:spcBef>
              <a:buClr>
                <a:srgbClr val="A29A85"/>
              </a:buClr>
              <a:buSzPct val="100000"/>
              <a:buChar char="•"/>
              <a:defRPr sz="4700">
                <a:solidFill>
                  <a:srgbClr val="000000"/>
                </a:solidFill>
              </a:defRPr>
            </a:pPr>
            <a:r>
              <a:t>Jesus tiene todo Poder y Autoridad - Heb 1:13; 10:12; 12:2; Mat 28:18; Ef 1:20-23; Col. 3:1; Apoc 3:21</a:t>
            </a:r>
          </a:p>
          <a:p>
            <a:pPr lvl="2" marL="1309158" indent="-547158" algn="l">
              <a:spcBef>
                <a:spcPts val="1300"/>
              </a:spcBef>
              <a:buClr>
                <a:srgbClr val="A29A85"/>
              </a:buClr>
              <a:buSzPct val="100000"/>
              <a:buChar char="•"/>
              <a:defRPr sz="4700">
                <a:solidFill>
                  <a:srgbClr val="000000"/>
                </a:solidFill>
              </a:defRPr>
            </a:pPr>
            <a:r>
              <a:t>Jesus es AHORA REY DE reyes y SEÑOR de señores - Heb 8:1; 1 Tim 6:15; Apoc 1:5; 17:14; 19:16 </a:t>
            </a:r>
          </a:p>
        </p:txBody>
      </p:sp>
      <p:grpSp>
        <p:nvGrpSpPr>
          <p:cNvPr id="208" name="Group"/>
          <p:cNvGrpSpPr/>
          <p:nvPr/>
        </p:nvGrpSpPr>
        <p:grpSpPr>
          <a:xfrm>
            <a:off x="-285648" y="134693"/>
            <a:ext cx="13482125" cy="1851114"/>
            <a:chOff x="0" y="0"/>
            <a:chExt cx="13482124" cy="1851112"/>
          </a:xfrm>
        </p:grpSpPr>
        <p:grpSp>
          <p:nvGrpSpPr>
            <p:cNvPr id="206" name="Group"/>
            <p:cNvGrpSpPr/>
            <p:nvPr/>
          </p:nvGrpSpPr>
          <p:grpSpPr>
            <a:xfrm>
              <a:off x="7356934" y="369436"/>
              <a:ext cx="6125191" cy="1481677"/>
              <a:chOff x="-44449" y="-44450"/>
              <a:chExt cx="6125190" cy="1481675"/>
            </a:xfrm>
          </p:grpSpPr>
          <p:pic>
            <p:nvPicPr>
              <p:cNvPr id="204"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05"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07"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3">
                                            <p:txEl>
                                              <p:pRg st="2" end="2"/>
                                            </p:txEl>
                                          </p:spTgt>
                                        </p:tgtEl>
                                        <p:attrNameLst>
                                          <p:attrName>style.visibility</p:attrName>
                                        </p:attrNameLst>
                                      </p:cBhvr>
                                      <p:to>
                                        <p:strVal val="visible"/>
                                      </p:to>
                                    </p:set>
                                    <p:animEffect filter="wipe(left)" transition="in">
                                      <p:cBhvr>
                                        <p:cTn id="7" dur="1500"/>
                                        <p:tgtEl>
                                          <p:spTgt spid="20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3">
                                            <p:txEl>
                                              <p:pRg st="3" end="3"/>
                                            </p:txEl>
                                          </p:spTgt>
                                        </p:tgtEl>
                                        <p:attrNameLst>
                                          <p:attrName>style.visibility</p:attrName>
                                        </p:attrNameLst>
                                      </p:cBhvr>
                                      <p:to>
                                        <p:strVal val="visible"/>
                                      </p:to>
                                    </p:set>
                                    <p:animEffect filter="wipe(left)" transition="in">
                                      <p:cBhvr>
                                        <p:cTn id="12" dur="1500"/>
                                        <p:tgtEl>
                                          <p:spTgt spid="20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Algunas preguntas de Hebreos 1:1-3…"/>
          <p:cNvSpPr txBox="1"/>
          <p:nvPr/>
        </p:nvSpPr>
        <p:spPr>
          <a:xfrm>
            <a:off x="163849" y="3486150"/>
            <a:ext cx="12677102" cy="3632200"/>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27317" indent="-427317" algn="l">
              <a:spcBef>
                <a:spcPts val="900"/>
              </a:spcBef>
              <a:buClr>
                <a:srgbClr val="A29A85"/>
              </a:buClr>
              <a:buSzPct val="100000"/>
              <a:buChar char="•"/>
              <a:defRPr i="1" sz="5200">
                <a:solidFill>
                  <a:srgbClr val="000000"/>
                </a:solidFill>
              </a:defRPr>
            </a:pPr>
            <a:r>
              <a:t>Algunas preguntas de Hebreos 1:1-3</a:t>
            </a:r>
          </a:p>
          <a:p>
            <a:pPr lvl="1" marL="846417" indent="-427317" algn="l">
              <a:spcBef>
                <a:spcPts val="1300"/>
              </a:spcBef>
              <a:buClr>
                <a:srgbClr val="A29A85"/>
              </a:buClr>
              <a:buSzPct val="100000"/>
              <a:buChar char="•"/>
              <a:defRPr sz="5200">
                <a:solidFill>
                  <a:srgbClr val="000000"/>
                </a:solidFill>
              </a:defRPr>
            </a:pPr>
            <a:r>
              <a:t>¿Cuáles son las diferentes (dispensaciones)?</a:t>
            </a:r>
          </a:p>
          <a:p>
            <a:pPr lvl="1" marL="846417" indent="-427317" algn="l">
              <a:spcBef>
                <a:spcPts val="1300"/>
              </a:spcBef>
              <a:buClr>
                <a:srgbClr val="A29A85"/>
              </a:buClr>
              <a:buSzPct val="100000"/>
              <a:buChar char="•"/>
              <a:defRPr sz="5200">
                <a:solidFill>
                  <a:srgbClr val="000000"/>
                </a:solidFill>
              </a:defRPr>
            </a:pPr>
            <a:r>
              <a:t>¿Cómo hablo Dios en el pasado? </a:t>
            </a:r>
          </a:p>
          <a:p>
            <a:pPr lvl="1" marL="846417" indent="-427317" algn="l">
              <a:spcBef>
                <a:spcPts val="1300"/>
              </a:spcBef>
              <a:buClr>
                <a:srgbClr val="A29A85"/>
              </a:buClr>
              <a:buSzPct val="100000"/>
              <a:buChar char="•"/>
              <a:defRPr sz="5200">
                <a:solidFill>
                  <a:srgbClr val="000000"/>
                </a:solidFill>
              </a:defRPr>
            </a:pPr>
            <a:r>
              <a:t>¿Cómo nos habla Dios en este tiempo?”</a:t>
            </a:r>
          </a:p>
        </p:txBody>
      </p:sp>
      <p:grpSp>
        <p:nvGrpSpPr>
          <p:cNvPr id="215" name="Group"/>
          <p:cNvGrpSpPr/>
          <p:nvPr/>
        </p:nvGrpSpPr>
        <p:grpSpPr>
          <a:xfrm>
            <a:off x="-216438" y="764601"/>
            <a:ext cx="13482126" cy="1851114"/>
            <a:chOff x="0" y="0"/>
            <a:chExt cx="13482124" cy="1851112"/>
          </a:xfrm>
        </p:grpSpPr>
        <p:grpSp>
          <p:nvGrpSpPr>
            <p:cNvPr id="213" name="Group"/>
            <p:cNvGrpSpPr/>
            <p:nvPr/>
          </p:nvGrpSpPr>
          <p:grpSpPr>
            <a:xfrm>
              <a:off x="7356934" y="369436"/>
              <a:ext cx="6125191" cy="1481677"/>
              <a:chOff x="-44449" y="-44450"/>
              <a:chExt cx="6125190" cy="1481675"/>
            </a:xfrm>
          </p:grpSpPr>
          <p:pic>
            <p:nvPicPr>
              <p:cNvPr id="211"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12"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14"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0">
                                            <p:txEl>
                                              <p:pRg st="1" end="1"/>
                                            </p:txEl>
                                          </p:spTgt>
                                        </p:tgtEl>
                                        <p:attrNameLst>
                                          <p:attrName>style.visibility</p:attrName>
                                        </p:attrNameLst>
                                      </p:cBhvr>
                                      <p:to>
                                        <p:strVal val="visible"/>
                                      </p:to>
                                    </p:set>
                                    <p:animEffect filter="wipe(left)" transition="in">
                                      <p:cBhvr>
                                        <p:cTn id="7" dur="1500"/>
                                        <p:tgtEl>
                                          <p:spTgt spid="2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0">
                                            <p:txEl>
                                              <p:pRg st="2" end="2"/>
                                            </p:txEl>
                                          </p:spTgt>
                                        </p:tgtEl>
                                        <p:attrNameLst>
                                          <p:attrName>style.visibility</p:attrName>
                                        </p:attrNameLst>
                                      </p:cBhvr>
                                      <p:to>
                                        <p:strVal val="visible"/>
                                      </p:to>
                                    </p:set>
                                    <p:animEffect filter="wipe(left)" transition="in">
                                      <p:cBhvr>
                                        <p:cTn id="12" dur="1500"/>
                                        <p:tgtEl>
                                          <p:spTgt spid="2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0">
                                            <p:txEl>
                                              <p:pRg st="3" end="3"/>
                                            </p:txEl>
                                          </p:spTgt>
                                        </p:tgtEl>
                                        <p:attrNameLst>
                                          <p:attrName>style.visibility</p:attrName>
                                        </p:attrNameLst>
                                      </p:cBhvr>
                                      <p:to>
                                        <p:strVal val="visible"/>
                                      </p:to>
                                    </p:set>
                                    <p:animEffect filter="wipe(left)" transition="in">
                                      <p:cBhvr>
                                        <p:cTn id="17" dur="1500"/>
                                        <p:tgtEl>
                                          <p:spTgt spid="21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Hebreos 1:1-3…"/>
          <p:cNvSpPr txBox="1"/>
          <p:nvPr/>
        </p:nvSpPr>
        <p:spPr>
          <a:xfrm>
            <a:off x="333193" y="2743761"/>
            <a:ext cx="12338414" cy="46863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900"/>
              </a:spcBef>
              <a:buClr>
                <a:srgbClr val="A29A85"/>
              </a:buClr>
              <a:buSzPct val="100000"/>
              <a:buChar char="•"/>
              <a:defRPr i="1" sz="4700">
                <a:solidFill>
                  <a:srgbClr val="000000"/>
                </a:solidFill>
              </a:defRPr>
            </a:pPr>
            <a:r>
              <a:t>Hebreos 1:1-3</a:t>
            </a:r>
          </a:p>
          <a:p>
            <a:pPr lvl="1" marL="838200" indent="-419100" algn="l">
              <a:spcBef>
                <a:spcPts val="2300"/>
              </a:spcBef>
              <a:buClr>
                <a:srgbClr val="A29A85"/>
              </a:buClr>
              <a:buSzPct val="100000"/>
              <a:buChar char="•"/>
              <a:defRPr sz="4700">
                <a:solidFill>
                  <a:srgbClr val="000000"/>
                </a:solidFill>
              </a:defRPr>
            </a:pPr>
            <a:r>
              <a:t>___ Hebreos dice que el autor es Pablo.</a:t>
            </a:r>
          </a:p>
          <a:p>
            <a:pPr lvl="1" marL="838200" indent="-419100" algn="l">
              <a:spcBef>
                <a:spcPts val="2300"/>
              </a:spcBef>
              <a:buClr>
                <a:srgbClr val="A29A85"/>
              </a:buClr>
              <a:buSzPct val="100000"/>
              <a:buChar char="•"/>
              <a:defRPr sz="4700">
                <a:solidFill>
                  <a:srgbClr val="000000"/>
                </a:solidFill>
              </a:defRPr>
            </a:pPr>
            <a:r>
              <a:t>___ Dios habla hoy día igual que en el pasado.</a:t>
            </a:r>
          </a:p>
          <a:p>
            <a:pPr lvl="1" marL="838200" indent="-419100" algn="l">
              <a:spcBef>
                <a:spcPts val="2300"/>
              </a:spcBef>
              <a:buClr>
                <a:srgbClr val="A29A85"/>
              </a:buClr>
              <a:buSzPct val="100000"/>
              <a:buChar char="•"/>
              <a:defRPr sz="4700">
                <a:solidFill>
                  <a:srgbClr val="000000"/>
                </a:solidFill>
              </a:defRPr>
            </a:pPr>
            <a:r>
              <a:t>___ Cristo es la imagen misma de Dios</a:t>
            </a:r>
          </a:p>
          <a:p>
            <a:pPr lvl="1" marL="838200" indent="-419100" algn="l">
              <a:spcBef>
                <a:spcPts val="2300"/>
              </a:spcBef>
              <a:buClr>
                <a:srgbClr val="A29A85"/>
              </a:buClr>
              <a:buSzPct val="100000"/>
              <a:buChar char="•"/>
              <a:defRPr sz="4700">
                <a:solidFill>
                  <a:srgbClr val="000000"/>
                </a:solidFill>
              </a:defRPr>
            </a:pPr>
            <a:r>
              <a:t>___ Cristo en que lado del Padre esta sentado</a:t>
            </a:r>
          </a:p>
        </p:txBody>
      </p:sp>
      <p:grpSp>
        <p:nvGrpSpPr>
          <p:cNvPr id="222" name="Group"/>
          <p:cNvGrpSpPr/>
          <p:nvPr/>
        </p:nvGrpSpPr>
        <p:grpSpPr>
          <a:xfrm>
            <a:off x="-285648" y="172793"/>
            <a:ext cx="13482125" cy="1851114"/>
            <a:chOff x="0" y="0"/>
            <a:chExt cx="13482124" cy="1851112"/>
          </a:xfrm>
        </p:grpSpPr>
        <p:grpSp>
          <p:nvGrpSpPr>
            <p:cNvPr id="220" name="Group"/>
            <p:cNvGrpSpPr/>
            <p:nvPr/>
          </p:nvGrpSpPr>
          <p:grpSpPr>
            <a:xfrm>
              <a:off x="7356934" y="369436"/>
              <a:ext cx="6125191" cy="1481677"/>
              <a:chOff x="-44449" y="-44450"/>
              <a:chExt cx="6125190" cy="1481675"/>
            </a:xfrm>
          </p:grpSpPr>
          <p:pic>
            <p:nvPicPr>
              <p:cNvPr id="218"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19"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21"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7">
                                            <p:txEl>
                                              <p:pRg st="1" end="1"/>
                                            </p:txEl>
                                          </p:spTgt>
                                        </p:tgtEl>
                                        <p:attrNameLst>
                                          <p:attrName>style.visibility</p:attrName>
                                        </p:attrNameLst>
                                      </p:cBhvr>
                                      <p:to>
                                        <p:strVal val="visible"/>
                                      </p:to>
                                    </p:set>
                                    <p:animEffect filter="wipe(left)" transition="in">
                                      <p:cBhvr>
                                        <p:cTn id="7" dur="1500"/>
                                        <p:tgtEl>
                                          <p:spTgt spid="2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7">
                                            <p:txEl>
                                              <p:pRg st="2" end="2"/>
                                            </p:txEl>
                                          </p:spTgt>
                                        </p:tgtEl>
                                        <p:attrNameLst>
                                          <p:attrName>style.visibility</p:attrName>
                                        </p:attrNameLst>
                                      </p:cBhvr>
                                      <p:to>
                                        <p:strVal val="visible"/>
                                      </p:to>
                                    </p:set>
                                    <p:animEffect filter="wipe(left)" transition="in">
                                      <p:cBhvr>
                                        <p:cTn id="12" dur="1500"/>
                                        <p:tgtEl>
                                          <p:spTgt spid="2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17">
                                            <p:txEl>
                                              <p:pRg st="3" end="3"/>
                                            </p:txEl>
                                          </p:spTgt>
                                        </p:tgtEl>
                                        <p:attrNameLst>
                                          <p:attrName>style.visibility</p:attrName>
                                        </p:attrNameLst>
                                      </p:cBhvr>
                                      <p:to>
                                        <p:strVal val="visible"/>
                                      </p:to>
                                    </p:set>
                                    <p:animEffect filter="wipe(left)" transition="in">
                                      <p:cBhvr>
                                        <p:cTn id="17" dur="1500"/>
                                        <p:tgtEl>
                                          <p:spTgt spid="2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17">
                                            <p:txEl>
                                              <p:pRg st="4" end="4"/>
                                            </p:txEl>
                                          </p:spTgt>
                                        </p:tgtEl>
                                        <p:attrNameLst>
                                          <p:attrName>style.visibility</p:attrName>
                                        </p:attrNameLst>
                                      </p:cBhvr>
                                      <p:to>
                                        <p:strVal val="visible"/>
                                      </p:to>
                                    </p:set>
                                    <p:animEffect filter="wipe(left)" transition="in">
                                      <p:cBhvr>
                                        <p:cTn id="22" dur="1500"/>
                                        <p:tgtEl>
                                          <p:spTgt spid="21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Hebreos 1:1-3…"/>
          <p:cNvSpPr txBox="1"/>
          <p:nvPr/>
        </p:nvSpPr>
        <p:spPr>
          <a:xfrm>
            <a:off x="333193" y="2743761"/>
            <a:ext cx="12338414" cy="46863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672509" indent="-672509" algn="l">
              <a:spcBef>
                <a:spcPts val="900"/>
              </a:spcBef>
              <a:buClr>
                <a:srgbClr val="A29A85"/>
              </a:buClr>
              <a:buSzPct val="100000"/>
              <a:buChar char="•"/>
              <a:defRPr i="1" sz="6900">
                <a:solidFill>
                  <a:srgbClr val="000000"/>
                </a:solidFill>
              </a:defRPr>
            </a:lvl1pPr>
            <a:lvl2pPr marL="1142047" indent="-722947" algn="l">
              <a:spcBef>
                <a:spcPts val="2300"/>
              </a:spcBef>
              <a:buClr>
                <a:srgbClr val="A29A85"/>
              </a:buClr>
              <a:buSzPct val="100000"/>
              <a:buChar char="•"/>
              <a:defRPr sz="6900">
                <a:solidFill>
                  <a:srgbClr val="000000"/>
                </a:solidFill>
              </a:defRPr>
            </a:lvl2pPr>
          </a:lstStyle>
          <a:p>
            <a:pPr/>
            <a:r>
              <a:t>Hebreos 1:1-3</a:t>
            </a:r>
          </a:p>
          <a:p>
            <a:pPr lvl="1"/>
            <a:r>
              <a:t>Postreros días                           ¿A que hace referencia?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4">
                                            <p:txEl>
                                              <p:pRg st="1" end="1"/>
                                            </p:txEl>
                                          </p:spTgt>
                                        </p:tgtEl>
                                        <p:attrNameLst>
                                          <p:attrName>style.visibility</p:attrName>
                                        </p:attrNameLst>
                                      </p:cBhvr>
                                      <p:to>
                                        <p:strVal val="visible"/>
                                      </p:to>
                                    </p:set>
                                    <p:animEffect filter="wipe(left)" transition="in">
                                      <p:cBhvr>
                                        <p:cTn id="7" dur="1500"/>
                                        <p:tgtEl>
                                          <p:spTgt spid="2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4">
                                            <p:txEl>
                                              <p:pRg st="2" end="2"/>
                                            </p:txEl>
                                          </p:spTgt>
                                        </p:tgtEl>
                                        <p:attrNameLst>
                                          <p:attrName>style.visibility</p:attrName>
                                        </p:attrNameLst>
                                      </p:cBhvr>
                                      <p:to>
                                        <p:strVal val="visible"/>
                                      </p:to>
                                    </p:set>
                                    <p:animEffect filter="wipe(left)" transition="in">
                                      <p:cBhvr>
                                        <p:cTn id="12" dur="1500"/>
                                        <p:tgtEl>
                                          <p:spTgt spid="22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Introduction…"/>
          <p:cNvSpPr txBox="1"/>
          <p:nvPr/>
        </p:nvSpPr>
        <p:spPr>
          <a:xfrm>
            <a:off x="-601916" y="1261979"/>
            <a:ext cx="13200398" cy="83947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900"/>
              </a:spcBef>
              <a:defRPr i="1" sz="4100">
                <a:solidFill>
                  <a:srgbClr val="000000"/>
                </a:solidFill>
              </a:defRPr>
            </a:pPr>
          </a:p>
          <a:p>
            <a:pPr lvl="1" marL="956071" indent="-536971" algn="l">
              <a:spcBef>
                <a:spcPts val="900"/>
              </a:spcBef>
              <a:buClr>
                <a:srgbClr val="A29A85"/>
              </a:buClr>
              <a:buSzPct val="100000"/>
              <a:buChar char="•"/>
              <a:defRPr sz="4100">
                <a:solidFill>
                  <a:srgbClr val="000000"/>
                </a:solidFill>
              </a:defRPr>
            </a:pPr>
            <a:r>
              <a:t>Diferentes perspectivas en relación a Jesus</a:t>
            </a:r>
          </a:p>
          <a:p>
            <a:pPr lvl="2" marL="1298971" indent="-536971" algn="l">
              <a:spcBef>
                <a:spcPts val="900"/>
              </a:spcBef>
              <a:buClr>
                <a:srgbClr val="A29A85"/>
              </a:buClr>
              <a:buSzPct val="100000"/>
              <a:buChar char="•"/>
              <a:defRPr i="1" sz="4100">
                <a:solidFill>
                  <a:srgbClr val="000000"/>
                </a:solidFill>
              </a:defRPr>
            </a:pPr>
            <a:r>
              <a:t>Meramente un buen hombre con una buena moral  Mar 10:17</a:t>
            </a:r>
          </a:p>
          <a:p>
            <a:pPr lvl="2" marL="1298971" indent="-536971" algn="l">
              <a:spcBef>
                <a:spcPts val="900"/>
              </a:spcBef>
              <a:buClr>
                <a:srgbClr val="A29A85"/>
              </a:buClr>
              <a:buSzPct val="100000"/>
              <a:buChar char="•"/>
              <a:defRPr i="1" sz="4100">
                <a:solidFill>
                  <a:srgbClr val="000000"/>
                </a:solidFill>
              </a:defRPr>
            </a:pPr>
            <a:r>
              <a:t>Un profeta de Dios Mat 16:</a:t>
            </a:r>
          </a:p>
          <a:p>
            <a:pPr lvl="2" marL="1298971" indent="-536971" algn="l">
              <a:spcBef>
                <a:spcPts val="900"/>
              </a:spcBef>
              <a:buClr>
                <a:srgbClr val="A29A85"/>
              </a:buClr>
              <a:buSzPct val="100000"/>
              <a:buChar char="•"/>
              <a:defRPr i="1" sz="4100">
                <a:solidFill>
                  <a:srgbClr val="000000"/>
                </a:solidFill>
              </a:defRPr>
            </a:pPr>
            <a:r>
              <a:t>Un impostor Y blasfemo Jn 10:33</a:t>
            </a:r>
          </a:p>
          <a:p>
            <a:pPr lvl="2" marL="1298971" indent="-536971" algn="l">
              <a:spcBef>
                <a:spcPts val="900"/>
              </a:spcBef>
              <a:buClr>
                <a:srgbClr val="A29A85"/>
              </a:buClr>
              <a:buSzPct val="100000"/>
              <a:buChar char="•"/>
              <a:defRPr i="1" sz="4100">
                <a:solidFill>
                  <a:srgbClr val="000000"/>
                </a:solidFill>
              </a:defRPr>
            </a:pPr>
            <a:r>
              <a:t>Un ángel 1 Tés 4:16 - Judas 9</a:t>
            </a:r>
          </a:p>
          <a:p>
            <a:pPr lvl="1" marL="956071" indent="-536971" algn="l">
              <a:spcBef>
                <a:spcPts val="900"/>
              </a:spcBef>
              <a:buClr>
                <a:srgbClr val="A29A85"/>
              </a:buClr>
              <a:buSzPct val="100000"/>
              <a:buChar char="•"/>
              <a:defRPr sz="4100">
                <a:solidFill>
                  <a:srgbClr val="000000"/>
                </a:solidFill>
              </a:defRPr>
            </a:pPr>
            <a:r>
              <a:t>Hebreos refuta todas estas falsas ideas</a:t>
            </a:r>
          </a:p>
          <a:p>
            <a:pPr lvl="2" marL="1298971" indent="-536971" algn="l">
              <a:spcBef>
                <a:spcPts val="900"/>
              </a:spcBef>
              <a:buClr>
                <a:srgbClr val="A29A85"/>
              </a:buClr>
              <a:buSzPct val="100000"/>
              <a:buChar char="•"/>
              <a:defRPr i="1" sz="4100">
                <a:solidFill>
                  <a:srgbClr val="000000"/>
                </a:solidFill>
              </a:defRPr>
            </a:pPr>
            <a:r>
              <a:t>Jesus fue adorado HEB 1:6-8 - Mat 4:10 - Deut 6:13</a:t>
            </a:r>
          </a:p>
          <a:p>
            <a:pPr lvl="2" marL="1298971" indent="-536971" algn="l">
              <a:spcBef>
                <a:spcPts val="900"/>
              </a:spcBef>
              <a:buClr>
                <a:srgbClr val="A29A85"/>
              </a:buClr>
              <a:buSzPct val="100000"/>
              <a:buChar char="•"/>
              <a:defRPr i="1" sz="4100">
                <a:solidFill>
                  <a:srgbClr val="000000"/>
                </a:solidFill>
              </a:defRPr>
            </a:pPr>
            <a:r>
              <a:t>fue sin pecado - 4:15</a:t>
            </a:r>
          </a:p>
          <a:p>
            <a:pPr lvl="2" marL="1298971" indent="-536971" algn="l">
              <a:spcBef>
                <a:spcPts val="900"/>
              </a:spcBef>
              <a:buClr>
                <a:srgbClr val="A29A85"/>
              </a:buClr>
              <a:buSzPct val="100000"/>
              <a:buChar char="•"/>
              <a:defRPr i="1" sz="4100">
                <a:solidFill>
                  <a:srgbClr val="000000"/>
                </a:solidFill>
              </a:defRPr>
            </a:pPr>
            <a:r>
              <a:t>Digno de ser adorado, aún por Los Ángeles - 1:6</a:t>
            </a:r>
          </a:p>
          <a:p>
            <a:pPr lvl="2" marL="1298971" indent="-536971" algn="l">
              <a:spcBef>
                <a:spcPts val="900"/>
              </a:spcBef>
              <a:buClr>
                <a:srgbClr val="A29A85"/>
              </a:buClr>
              <a:buSzPct val="100000"/>
              <a:buChar char="•"/>
              <a:defRPr i="1" sz="4100">
                <a:solidFill>
                  <a:srgbClr val="000000"/>
                </a:solidFill>
              </a:defRPr>
            </a:pPr>
            <a:r>
              <a:t>Su mensaje o palabra es firme- 2:1-3; 10:26-31</a:t>
            </a:r>
          </a:p>
          <a:p>
            <a:pPr lvl="2" marL="1298971" indent="-536971" algn="l">
              <a:spcBef>
                <a:spcPts val="900"/>
              </a:spcBef>
              <a:buClr>
                <a:srgbClr val="A29A85"/>
              </a:buClr>
              <a:buSzPct val="100000"/>
              <a:buChar char="•"/>
              <a:defRPr i="1" sz="4100">
                <a:solidFill>
                  <a:srgbClr val="000000"/>
                </a:solidFill>
              </a:defRPr>
            </a:pPr>
            <a:r>
              <a:t>No era un ángel, si no más que ángel- 1:5-9</a:t>
            </a:r>
          </a:p>
        </p:txBody>
      </p:sp>
      <p:grpSp>
        <p:nvGrpSpPr>
          <p:cNvPr id="231" name="Group"/>
          <p:cNvGrpSpPr/>
          <p:nvPr/>
        </p:nvGrpSpPr>
        <p:grpSpPr>
          <a:xfrm>
            <a:off x="-285648" y="172793"/>
            <a:ext cx="13482125" cy="1851114"/>
            <a:chOff x="0" y="0"/>
            <a:chExt cx="13482124" cy="1851112"/>
          </a:xfrm>
        </p:grpSpPr>
        <p:grpSp>
          <p:nvGrpSpPr>
            <p:cNvPr id="229" name="Group"/>
            <p:cNvGrpSpPr/>
            <p:nvPr/>
          </p:nvGrpSpPr>
          <p:grpSpPr>
            <a:xfrm>
              <a:off x="7356934" y="369436"/>
              <a:ext cx="6125191" cy="1481677"/>
              <a:chOff x="-44449" y="-44450"/>
              <a:chExt cx="6125190" cy="1481675"/>
            </a:xfrm>
          </p:grpSpPr>
          <p:pic>
            <p:nvPicPr>
              <p:cNvPr id="227"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28"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30"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6">
                                            <p:txEl>
                                              <p:pRg st="2" end="2"/>
                                            </p:txEl>
                                          </p:spTgt>
                                        </p:tgtEl>
                                        <p:attrNameLst>
                                          <p:attrName>style.visibility</p:attrName>
                                        </p:attrNameLst>
                                      </p:cBhvr>
                                      <p:to>
                                        <p:strVal val="visible"/>
                                      </p:to>
                                    </p:set>
                                    <p:animEffect filter="wipe(left)" transition="in">
                                      <p:cBhvr>
                                        <p:cTn id="7" dur="1500"/>
                                        <p:tgtEl>
                                          <p:spTgt spid="22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6">
                                            <p:txEl>
                                              <p:pRg st="3" end="3"/>
                                            </p:txEl>
                                          </p:spTgt>
                                        </p:tgtEl>
                                        <p:attrNameLst>
                                          <p:attrName>style.visibility</p:attrName>
                                        </p:attrNameLst>
                                      </p:cBhvr>
                                      <p:to>
                                        <p:strVal val="visible"/>
                                      </p:to>
                                    </p:set>
                                    <p:animEffect filter="wipe(left)" transition="in">
                                      <p:cBhvr>
                                        <p:cTn id="12" dur="1500"/>
                                        <p:tgtEl>
                                          <p:spTgt spid="22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26">
                                            <p:txEl>
                                              <p:pRg st="4" end="4"/>
                                            </p:txEl>
                                          </p:spTgt>
                                        </p:tgtEl>
                                        <p:attrNameLst>
                                          <p:attrName>style.visibility</p:attrName>
                                        </p:attrNameLst>
                                      </p:cBhvr>
                                      <p:to>
                                        <p:strVal val="visible"/>
                                      </p:to>
                                    </p:set>
                                    <p:animEffect filter="wipe(left)" transition="in">
                                      <p:cBhvr>
                                        <p:cTn id="17" dur="1500"/>
                                        <p:tgtEl>
                                          <p:spTgt spid="22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26">
                                            <p:txEl>
                                              <p:pRg st="5" end="5"/>
                                            </p:txEl>
                                          </p:spTgt>
                                        </p:tgtEl>
                                        <p:attrNameLst>
                                          <p:attrName>style.visibility</p:attrName>
                                        </p:attrNameLst>
                                      </p:cBhvr>
                                      <p:to>
                                        <p:strVal val="visible"/>
                                      </p:to>
                                    </p:set>
                                    <p:animEffect filter="wipe(left)" transition="in">
                                      <p:cBhvr>
                                        <p:cTn id="22" dur="1500"/>
                                        <p:tgtEl>
                                          <p:spTgt spid="22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26">
                                            <p:txEl>
                                              <p:pRg st="6" end="6"/>
                                            </p:txEl>
                                          </p:spTgt>
                                        </p:tgtEl>
                                        <p:attrNameLst>
                                          <p:attrName>style.visibility</p:attrName>
                                        </p:attrNameLst>
                                      </p:cBhvr>
                                      <p:to>
                                        <p:strVal val="visible"/>
                                      </p:to>
                                    </p:set>
                                    <p:animEffect filter="wipe(left)" transition="in">
                                      <p:cBhvr>
                                        <p:cTn id="27" dur="1500"/>
                                        <p:tgtEl>
                                          <p:spTgt spid="22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26">
                                            <p:txEl>
                                              <p:pRg st="7" end="7"/>
                                            </p:txEl>
                                          </p:spTgt>
                                        </p:tgtEl>
                                        <p:attrNameLst>
                                          <p:attrName>style.visibility</p:attrName>
                                        </p:attrNameLst>
                                      </p:cBhvr>
                                      <p:to>
                                        <p:strVal val="visible"/>
                                      </p:to>
                                    </p:set>
                                    <p:animEffect filter="wipe(left)" transition="in">
                                      <p:cBhvr>
                                        <p:cTn id="32" dur="1500"/>
                                        <p:tgtEl>
                                          <p:spTgt spid="22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226">
                                            <p:txEl>
                                              <p:pRg st="8" end="8"/>
                                            </p:txEl>
                                          </p:spTgt>
                                        </p:tgtEl>
                                        <p:attrNameLst>
                                          <p:attrName>style.visibility</p:attrName>
                                        </p:attrNameLst>
                                      </p:cBhvr>
                                      <p:to>
                                        <p:strVal val="visible"/>
                                      </p:to>
                                    </p:set>
                                    <p:animEffect filter="wipe(left)" transition="in">
                                      <p:cBhvr>
                                        <p:cTn id="37" dur="1500"/>
                                        <p:tgtEl>
                                          <p:spTgt spid="22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1" fill="hold">
                                  <p:stCondLst>
                                    <p:cond delay="0"/>
                                  </p:stCondLst>
                                  <p:iterate type="el" backwards="0">
                                    <p:tmAbs val="0"/>
                                  </p:iterate>
                                  <p:childTnLst>
                                    <p:set>
                                      <p:cBhvr>
                                        <p:cTn id="41" fill="hold"/>
                                        <p:tgtEl>
                                          <p:spTgt spid="226">
                                            <p:txEl>
                                              <p:pRg st="9" end="9"/>
                                            </p:txEl>
                                          </p:spTgt>
                                        </p:tgtEl>
                                        <p:attrNameLst>
                                          <p:attrName>style.visibility</p:attrName>
                                        </p:attrNameLst>
                                      </p:cBhvr>
                                      <p:to>
                                        <p:strVal val="visible"/>
                                      </p:to>
                                    </p:set>
                                    <p:animEffect filter="wipe(left)" transition="in">
                                      <p:cBhvr>
                                        <p:cTn id="42" dur="1500"/>
                                        <p:tgtEl>
                                          <p:spTgt spid="226">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1" fill="hold">
                                  <p:stCondLst>
                                    <p:cond delay="0"/>
                                  </p:stCondLst>
                                  <p:iterate type="el" backwards="0">
                                    <p:tmAbs val="0"/>
                                  </p:iterate>
                                  <p:childTnLst>
                                    <p:set>
                                      <p:cBhvr>
                                        <p:cTn id="46" fill="hold"/>
                                        <p:tgtEl>
                                          <p:spTgt spid="226">
                                            <p:txEl>
                                              <p:pRg st="10" end="10"/>
                                            </p:txEl>
                                          </p:spTgt>
                                        </p:tgtEl>
                                        <p:attrNameLst>
                                          <p:attrName>style.visibility</p:attrName>
                                        </p:attrNameLst>
                                      </p:cBhvr>
                                      <p:to>
                                        <p:strVal val="visible"/>
                                      </p:to>
                                    </p:set>
                                    <p:animEffect filter="wipe(left)" transition="in">
                                      <p:cBhvr>
                                        <p:cTn id="47" dur="1500"/>
                                        <p:tgtEl>
                                          <p:spTgt spid="22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8" presetID="22" grpId="1" fill="hold">
                                  <p:stCondLst>
                                    <p:cond delay="0"/>
                                  </p:stCondLst>
                                  <p:iterate type="el" backwards="0">
                                    <p:tmAbs val="0"/>
                                  </p:iterate>
                                  <p:childTnLst>
                                    <p:set>
                                      <p:cBhvr>
                                        <p:cTn id="51" fill="hold"/>
                                        <p:tgtEl>
                                          <p:spTgt spid="226">
                                            <p:txEl>
                                              <p:pRg st="11" end="11"/>
                                            </p:txEl>
                                          </p:spTgt>
                                        </p:tgtEl>
                                        <p:attrNameLst>
                                          <p:attrName>style.visibility</p:attrName>
                                        </p:attrNameLst>
                                      </p:cBhvr>
                                      <p:to>
                                        <p:strVal val="visible"/>
                                      </p:to>
                                    </p:set>
                                    <p:animEffect filter="wipe(left)" transition="in">
                                      <p:cBhvr>
                                        <p:cTn id="52" dur="1500"/>
                                        <p:tgtEl>
                                          <p:spTgt spid="226">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How Shall We Escape If We Neglect So Great Salvation? - 2:1-4…"/>
          <p:cNvSpPr txBox="1"/>
          <p:nvPr/>
        </p:nvSpPr>
        <p:spPr>
          <a:xfrm>
            <a:off x="-54989" y="2768568"/>
            <a:ext cx="12274426" cy="64389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06818" indent="-506818" algn="l">
              <a:spcBef>
                <a:spcPts val="900"/>
              </a:spcBef>
              <a:buClr>
                <a:srgbClr val="A29A85"/>
              </a:buClr>
              <a:buSzPct val="100000"/>
              <a:buChar char="•"/>
              <a:defRPr i="1" sz="5200">
                <a:solidFill>
                  <a:srgbClr val="000000"/>
                </a:solidFill>
              </a:defRPr>
            </a:pPr>
            <a:r>
              <a:t>¿Cómo escaparemos nosotros, si descuidamos una salvación tan grande?  - 2:1-4 </a:t>
            </a:r>
          </a:p>
          <a:p>
            <a:pPr lvl="2" marL="1443037" indent="-681037" algn="l">
              <a:spcBef>
                <a:spcPts val="900"/>
              </a:spcBef>
              <a:buClr>
                <a:srgbClr val="A29A85"/>
              </a:buClr>
              <a:buSzPct val="100000"/>
              <a:buChar char="•"/>
              <a:defRPr i="1" sz="5200">
                <a:solidFill>
                  <a:srgbClr val="000000"/>
                </a:solidFill>
              </a:defRPr>
            </a:pPr>
            <a:r>
              <a:t>Existe el peligro de “deslizarse” [caer] </a:t>
            </a:r>
          </a:p>
          <a:p>
            <a:pPr lvl="2" marL="1443037" indent="-681037" algn="l">
              <a:spcBef>
                <a:spcPts val="900"/>
              </a:spcBef>
              <a:buClr>
                <a:srgbClr val="A29A85"/>
              </a:buClr>
              <a:buSzPct val="100000"/>
              <a:buChar char="•"/>
              <a:defRPr i="1" sz="5200">
                <a:solidFill>
                  <a:srgbClr val="000000"/>
                </a:solidFill>
              </a:defRPr>
            </a:pPr>
            <a:r>
              <a:t> La salvación se puede perder- 3:12-14; 4:1,11; 6:4-6; 10:26-31</a:t>
            </a:r>
          </a:p>
          <a:p>
            <a:pPr lvl="2" marL="1443037" indent="-681037" algn="l">
              <a:spcBef>
                <a:spcPts val="900"/>
              </a:spcBef>
              <a:buClr>
                <a:srgbClr val="A29A85"/>
              </a:buClr>
              <a:buSzPct val="100000"/>
              <a:buChar char="•"/>
              <a:defRPr i="1" sz="5200">
                <a:solidFill>
                  <a:srgbClr val="000000"/>
                </a:solidFill>
              </a:defRPr>
            </a:pPr>
            <a:r>
              <a:t>La palabra hablada por ángeles  hace referencia a la Ley de Moisés - Gal 3:19; Hch 7:53; Deut 33:2</a:t>
            </a:r>
          </a:p>
        </p:txBody>
      </p:sp>
      <p:grpSp>
        <p:nvGrpSpPr>
          <p:cNvPr id="239" name="Group"/>
          <p:cNvGrpSpPr/>
          <p:nvPr/>
        </p:nvGrpSpPr>
        <p:grpSpPr>
          <a:xfrm>
            <a:off x="-344322" y="583508"/>
            <a:ext cx="13482126" cy="1851114"/>
            <a:chOff x="0" y="0"/>
            <a:chExt cx="13482124" cy="1851112"/>
          </a:xfrm>
        </p:grpSpPr>
        <p:grpSp>
          <p:nvGrpSpPr>
            <p:cNvPr id="237" name="Group"/>
            <p:cNvGrpSpPr/>
            <p:nvPr/>
          </p:nvGrpSpPr>
          <p:grpSpPr>
            <a:xfrm>
              <a:off x="7356934" y="369436"/>
              <a:ext cx="6125191" cy="1481677"/>
              <a:chOff x="-44449" y="-44450"/>
              <a:chExt cx="6125190" cy="1481675"/>
            </a:xfrm>
          </p:grpSpPr>
          <p:pic>
            <p:nvPicPr>
              <p:cNvPr id="235" name="Rounded Rectangle Rounded rectangle" descr="Rounded Rectangle Rounded rectangle"/>
              <p:cNvPicPr>
                <a:picLocks noChangeAspect="0"/>
              </p:cNvPicPr>
              <p:nvPr/>
            </p:nvPicPr>
            <p:blipFill>
              <a:blip r:embed="rId3">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36"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38"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4"/>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4">
                                            <p:bg/>
                                          </p:spTgt>
                                        </p:tgtEl>
                                        <p:attrNameLst>
                                          <p:attrName>style.visibility</p:attrName>
                                        </p:attrNameLst>
                                      </p:cBhvr>
                                      <p:to>
                                        <p:strVal val="visible"/>
                                      </p:to>
                                    </p:set>
                                    <p:animEffect filter="wipe(left)" transition="in">
                                      <p:cBhvr>
                                        <p:cTn id="7" dur="500"/>
                                        <p:tgtEl>
                                          <p:spTgt spid="23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4">
                                            <p:txEl>
                                              <p:pRg st="0" end="0"/>
                                            </p:txEl>
                                          </p:spTgt>
                                        </p:tgtEl>
                                        <p:attrNameLst>
                                          <p:attrName>style.visibility</p:attrName>
                                        </p:attrNameLst>
                                      </p:cBhvr>
                                      <p:to>
                                        <p:strVal val="visible"/>
                                      </p:to>
                                    </p:set>
                                    <p:animEffect filter="wipe(left)" transition="in">
                                      <p:cBhvr>
                                        <p:cTn id="10" dur="500"/>
                                        <p:tgtEl>
                                          <p:spTgt spid="2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4">
                                            <p:txEl>
                                              <p:pRg st="1" end="1"/>
                                            </p:txEl>
                                          </p:spTgt>
                                        </p:tgtEl>
                                        <p:attrNameLst>
                                          <p:attrName>style.visibility</p:attrName>
                                        </p:attrNameLst>
                                      </p:cBhvr>
                                      <p:to>
                                        <p:strVal val="visible"/>
                                      </p:to>
                                    </p:set>
                                    <p:animEffect filter="wipe(left)" transition="in">
                                      <p:cBhvr>
                                        <p:cTn id="15" dur="500"/>
                                        <p:tgtEl>
                                          <p:spTgt spid="23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4">
                                            <p:txEl>
                                              <p:pRg st="2" end="2"/>
                                            </p:txEl>
                                          </p:spTgt>
                                        </p:tgtEl>
                                        <p:attrNameLst>
                                          <p:attrName>style.visibility</p:attrName>
                                        </p:attrNameLst>
                                      </p:cBhvr>
                                      <p:to>
                                        <p:strVal val="visible"/>
                                      </p:to>
                                    </p:set>
                                    <p:animEffect filter="wipe(left)" transition="in">
                                      <p:cBhvr>
                                        <p:cTn id="20" dur="500"/>
                                        <p:tgtEl>
                                          <p:spTgt spid="23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4">
                                            <p:txEl>
                                              <p:pRg st="3" end="3"/>
                                            </p:txEl>
                                          </p:spTgt>
                                        </p:tgtEl>
                                        <p:attrNameLst>
                                          <p:attrName>style.visibility</p:attrName>
                                        </p:attrNameLst>
                                      </p:cBhvr>
                                      <p:to>
                                        <p:strVal val="visible"/>
                                      </p:to>
                                    </p:set>
                                    <p:animEffect filter="wipe(left)" transition="in">
                                      <p:cBhvr>
                                        <p:cTn id="25" dur="500"/>
                                        <p:tgtEl>
                                          <p:spTgt spid="23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Autor:…"/>
          <p:cNvSpPr txBox="1"/>
          <p:nvPr/>
        </p:nvSpPr>
        <p:spPr>
          <a:xfrm>
            <a:off x="312109" y="1625599"/>
            <a:ext cx="8686857" cy="8001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1965" indent="-481965" algn="l">
              <a:spcBef>
                <a:spcPts val="1600"/>
              </a:spcBef>
              <a:buClr>
                <a:srgbClr val="A29A85"/>
              </a:buClr>
              <a:buSzPct val="100000"/>
              <a:buChar char="•"/>
              <a:defRPr sz="4600">
                <a:solidFill>
                  <a:srgbClr val="000000"/>
                </a:solidFill>
              </a:defRPr>
            </a:pPr>
            <a:r>
              <a:rPr i="1"/>
              <a:t>Autor:</a:t>
            </a:r>
          </a:p>
          <a:p>
            <a:pPr lvl="1" marL="901064" indent="-481964" algn="l">
              <a:spcBef>
                <a:spcPts val="1600"/>
              </a:spcBef>
              <a:buClr>
                <a:srgbClr val="A29A85"/>
              </a:buClr>
              <a:buSzPct val="100000"/>
              <a:buChar char="•"/>
              <a:defRPr sz="4600">
                <a:solidFill>
                  <a:srgbClr val="000000"/>
                </a:solidFill>
              </a:defRPr>
            </a:pPr>
            <a:r>
              <a:t>No se revela quien fue el autor</a:t>
            </a:r>
          </a:p>
          <a:p>
            <a:pPr lvl="1" marL="901064" indent="-481964" algn="l">
              <a:spcBef>
                <a:spcPts val="1600"/>
              </a:spcBef>
              <a:buClr>
                <a:srgbClr val="A29A85"/>
              </a:buClr>
              <a:buSzPct val="100000"/>
              <a:buChar char="•"/>
              <a:defRPr sz="4600">
                <a:solidFill>
                  <a:srgbClr val="000000"/>
                </a:solidFill>
              </a:defRPr>
            </a:pPr>
            <a:r>
              <a:t>Se ha especulado algunos</a:t>
            </a:r>
          </a:p>
          <a:p>
            <a:pPr lvl="2" marL="1243964" indent="-481964" algn="l">
              <a:spcBef>
                <a:spcPts val="1000"/>
              </a:spcBef>
              <a:buClr>
                <a:srgbClr val="A29A85"/>
              </a:buClr>
              <a:buSzPct val="100000"/>
              <a:buChar char="•"/>
              <a:defRPr sz="4600">
                <a:solidFill>
                  <a:srgbClr val="000000"/>
                </a:solidFill>
              </a:defRPr>
            </a:pPr>
            <a:r>
              <a:t>El apóstol Pablo</a:t>
            </a:r>
          </a:p>
          <a:p>
            <a:pPr lvl="2" marL="1243964" indent="-481964" algn="l">
              <a:spcBef>
                <a:spcPts val="1000"/>
              </a:spcBef>
              <a:buClr>
                <a:srgbClr val="A29A85"/>
              </a:buClr>
              <a:buSzPct val="100000"/>
              <a:buChar char="•"/>
              <a:defRPr sz="4600">
                <a:solidFill>
                  <a:srgbClr val="000000"/>
                </a:solidFill>
              </a:defRPr>
            </a:pPr>
            <a:r>
              <a:t>Apolos</a:t>
            </a:r>
          </a:p>
          <a:p>
            <a:pPr lvl="2" marL="1243964" indent="-481964" algn="l">
              <a:spcBef>
                <a:spcPts val="1000"/>
              </a:spcBef>
              <a:buClr>
                <a:srgbClr val="A29A85"/>
              </a:buClr>
              <a:buSzPct val="100000"/>
              <a:buChar char="•"/>
              <a:defRPr sz="4600">
                <a:solidFill>
                  <a:srgbClr val="000000"/>
                </a:solidFill>
              </a:defRPr>
            </a:pPr>
            <a:r>
              <a:t>Bernabé</a:t>
            </a:r>
          </a:p>
          <a:p>
            <a:pPr lvl="2" marL="1243964" indent="-481964" algn="l">
              <a:spcBef>
                <a:spcPts val="1000"/>
              </a:spcBef>
              <a:buClr>
                <a:srgbClr val="A29A85"/>
              </a:buClr>
              <a:buSzPct val="100000"/>
              <a:buChar char="•"/>
              <a:defRPr sz="4600">
                <a:solidFill>
                  <a:srgbClr val="000000"/>
                </a:solidFill>
              </a:defRPr>
            </a:pPr>
            <a:r>
              <a:t>Silas,</a:t>
            </a:r>
          </a:p>
          <a:p>
            <a:pPr lvl="2" marL="1243964" indent="-481964" algn="l">
              <a:spcBef>
                <a:spcPts val="1000"/>
              </a:spcBef>
              <a:buClr>
                <a:srgbClr val="A29A85"/>
              </a:buClr>
              <a:buSzPct val="100000"/>
              <a:buChar char="•"/>
              <a:defRPr sz="4600">
                <a:solidFill>
                  <a:srgbClr val="000000"/>
                </a:solidFill>
              </a:defRPr>
            </a:pPr>
            <a:r>
              <a:t>Marcos</a:t>
            </a:r>
          </a:p>
          <a:p>
            <a:pPr lvl="2" marL="1243964" indent="-481964" algn="l">
              <a:spcBef>
                <a:spcPts val="1000"/>
              </a:spcBef>
              <a:buClr>
                <a:srgbClr val="A29A85"/>
              </a:buClr>
              <a:buSzPct val="100000"/>
              <a:buChar char="•"/>
              <a:defRPr sz="4600">
                <a:solidFill>
                  <a:srgbClr val="000000"/>
                </a:solidFill>
              </a:defRPr>
            </a:pPr>
            <a:r>
              <a:t>Aquila y Priscilla,</a:t>
            </a:r>
          </a:p>
        </p:txBody>
      </p:sp>
      <p:pic>
        <p:nvPicPr>
          <p:cNvPr id="135" name="Image" descr="Image"/>
          <p:cNvPicPr>
            <a:picLocks noChangeAspect="0"/>
          </p:cNvPicPr>
          <p:nvPr/>
        </p:nvPicPr>
        <p:blipFill>
          <a:blip r:embed="rId2">
            <a:extLst/>
          </a:blip>
          <a:stretch>
            <a:fillRect/>
          </a:stretch>
        </p:blipFill>
        <p:spPr>
          <a:xfrm>
            <a:off x="8798983" y="-215901"/>
            <a:ext cx="4920787" cy="6637735"/>
          </a:xfrm>
          <a:prstGeom prst="rect">
            <a:avLst/>
          </a:prstGeom>
        </p:spPr>
      </p:pic>
      <p:sp>
        <p:nvSpPr>
          <p:cNvPr id="136" name="Hebreos"/>
          <p:cNvSpPr/>
          <p:nvPr/>
        </p:nvSpPr>
        <p:spPr>
          <a:xfrm>
            <a:off x="188485" y="339635"/>
            <a:ext cx="7069688" cy="1579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4">
                                            <p:txEl>
                                              <p:pRg st="2" end="2"/>
                                            </p:txEl>
                                          </p:spTgt>
                                        </p:tgtEl>
                                        <p:attrNameLst>
                                          <p:attrName>style.visibility</p:attrName>
                                        </p:attrNameLst>
                                      </p:cBhvr>
                                      <p:to>
                                        <p:strVal val="visible"/>
                                      </p:to>
                                    </p:set>
                                    <p:animEffect filter="wipe(left)" transition="in">
                                      <p:cBhvr>
                                        <p:cTn id="7" dur="1500"/>
                                        <p:tgtEl>
                                          <p:spTgt spid="1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34">
                                            <p:txEl>
                                              <p:pRg st="3" end="3"/>
                                            </p:txEl>
                                          </p:spTgt>
                                        </p:tgtEl>
                                        <p:attrNameLst>
                                          <p:attrName>style.visibility</p:attrName>
                                        </p:attrNameLst>
                                      </p:cBhvr>
                                      <p:to>
                                        <p:strVal val="visible"/>
                                      </p:to>
                                    </p:set>
                                    <p:animEffect filter="wipe(left)" transition="in">
                                      <p:cBhvr>
                                        <p:cTn id="12" dur="1500"/>
                                        <p:tgtEl>
                                          <p:spTgt spid="13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34">
                                            <p:txEl>
                                              <p:pRg st="4" end="4"/>
                                            </p:txEl>
                                          </p:spTgt>
                                        </p:tgtEl>
                                        <p:attrNameLst>
                                          <p:attrName>style.visibility</p:attrName>
                                        </p:attrNameLst>
                                      </p:cBhvr>
                                      <p:to>
                                        <p:strVal val="visible"/>
                                      </p:to>
                                    </p:set>
                                    <p:animEffect filter="wipe(left)" transition="in">
                                      <p:cBhvr>
                                        <p:cTn id="17" dur="1500"/>
                                        <p:tgtEl>
                                          <p:spTgt spid="13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34">
                                            <p:txEl>
                                              <p:pRg st="5" end="5"/>
                                            </p:txEl>
                                          </p:spTgt>
                                        </p:tgtEl>
                                        <p:attrNameLst>
                                          <p:attrName>style.visibility</p:attrName>
                                        </p:attrNameLst>
                                      </p:cBhvr>
                                      <p:to>
                                        <p:strVal val="visible"/>
                                      </p:to>
                                    </p:set>
                                    <p:animEffect filter="wipe(left)" transition="in">
                                      <p:cBhvr>
                                        <p:cTn id="22" dur="1500"/>
                                        <p:tgtEl>
                                          <p:spTgt spid="13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134">
                                            <p:txEl>
                                              <p:pRg st="6" end="6"/>
                                            </p:txEl>
                                          </p:spTgt>
                                        </p:tgtEl>
                                        <p:attrNameLst>
                                          <p:attrName>style.visibility</p:attrName>
                                        </p:attrNameLst>
                                      </p:cBhvr>
                                      <p:to>
                                        <p:strVal val="visible"/>
                                      </p:to>
                                    </p:set>
                                    <p:animEffect filter="wipe(left)" transition="in">
                                      <p:cBhvr>
                                        <p:cTn id="27" dur="1500"/>
                                        <p:tgtEl>
                                          <p:spTgt spid="13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134">
                                            <p:txEl>
                                              <p:pRg st="7" end="7"/>
                                            </p:txEl>
                                          </p:spTgt>
                                        </p:tgtEl>
                                        <p:attrNameLst>
                                          <p:attrName>style.visibility</p:attrName>
                                        </p:attrNameLst>
                                      </p:cBhvr>
                                      <p:to>
                                        <p:strVal val="visible"/>
                                      </p:to>
                                    </p:set>
                                    <p:animEffect filter="wipe(left)" transition="in">
                                      <p:cBhvr>
                                        <p:cTn id="32" dur="1500"/>
                                        <p:tgtEl>
                                          <p:spTgt spid="13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134">
                                            <p:txEl>
                                              <p:pRg st="8" end="8"/>
                                            </p:txEl>
                                          </p:spTgt>
                                        </p:tgtEl>
                                        <p:attrNameLst>
                                          <p:attrName>style.visibility</p:attrName>
                                        </p:attrNameLst>
                                      </p:cBhvr>
                                      <p:to>
                                        <p:strVal val="visible"/>
                                      </p:to>
                                    </p:set>
                                    <p:animEffect filter="wipe(left)" transition="in">
                                      <p:cBhvr>
                                        <p:cTn id="37" dur="1500"/>
                                        <p:tgtEl>
                                          <p:spTgt spid="13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1" fill="hold">
                                  <p:stCondLst>
                                    <p:cond delay="0"/>
                                  </p:stCondLst>
                                  <p:iterate type="el" backwards="0">
                                    <p:tmAbs val="0"/>
                                  </p:iterate>
                                  <p:childTnLst>
                                    <p:set>
                                      <p:cBhvr>
                                        <p:cTn id="41" fill="hold"/>
                                        <p:tgtEl>
                                          <p:spTgt spid="134">
                                            <p:txEl>
                                              <p:pRg st="9" end="9"/>
                                            </p:txEl>
                                          </p:spTgt>
                                        </p:tgtEl>
                                        <p:attrNameLst>
                                          <p:attrName>style.visibility</p:attrName>
                                        </p:attrNameLst>
                                      </p:cBhvr>
                                      <p:to>
                                        <p:strVal val="visible"/>
                                      </p:to>
                                    </p:set>
                                    <p:animEffect filter="wipe(left)" transition="in">
                                      <p:cBhvr>
                                        <p:cTn id="42" dur="1500"/>
                                        <p:tgtEl>
                                          <p:spTgt spid="134">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How Shall We Escape If We Neglect So Great Salvation? - 2:1-4…"/>
          <p:cNvSpPr txBox="1"/>
          <p:nvPr/>
        </p:nvSpPr>
        <p:spPr>
          <a:xfrm>
            <a:off x="-6502" y="2650111"/>
            <a:ext cx="12122566" cy="6731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48339" indent="-448339" algn="l">
              <a:spcBef>
                <a:spcPts val="900"/>
              </a:spcBef>
              <a:buClr>
                <a:srgbClr val="A29A85"/>
              </a:buClr>
              <a:buSzPct val="100000"/>
              <a:buChar char="•"/>
              <a:defRPr i="1" sz="4600">
                <a:solidFill>
                  <a:srgbClr val="000000"/>
                </a:solidFill>
              </a:defRPr>
            </a:pPr>
            <a:r>
              <a:t>Recordemos algunos ejemplos 2:1-4 </a:t>
            </a:r>
          </a:p>
          <a:p>
            <a:pPr lvl="2" marL="1364456" indent="-602456" algn="l">
              <a:spcBef>
                <a:spcPts val="900"/>
              </a:spcBef>
              <a:buClr>
                <a:srgbClr val="A29A85"/>
              </a:buClr>
              <a:buSzPct val="100000"/>
              <a:buChar char="•"/>
              <a:defRPr i="1" sz="4600">
                <a:solidFill>
                  <a:srgbClr val="000000"/>
                </a:solidFill>
              </a:defRPr>
            </a:pPr>
            <a:r>
              <a:t>La Ley fue “firme” - El Señor demandó a su pueblo obediencia a la Ley pronunciada por sus ángeles</a:t>
            </a:r>
          </a:p>
          <a:p>
            <a:pPr lvl="2" marL="1364456" indent="-602456" algn="l">
              <a:spcBef>
                <a:spcPts val="900"/>
              </a:spcBef>
              <a:buClr>
                <a:srgbClr val="A29A85"/>
              </a:buClr>
              <a:buSzPct val="100000"/>
              <a:buChar char="•"/>
              <a:defRPr i="1" sz="4600">
                <a:solidFill>
                  <a:srgbClr val="000000"/>
                </a:solidFill>
              </a:defRPr>
            </a:pPr>
            <a:r>
              <a:t>Cuando no lo hicieron, fueron castigados - Heb 12:25; 10:26-31</a:t>
            </a:r>
          </a:p>
          <a:p>
            <a:pPr lvl="3" marL="1745456" indent="-602456" algn="l">
              <a:spcBef>
                <a:spcPts val="900"/>
              </a:spcBef>
              <a:buClr>
                <a:srgbClr val="A29A85"/>
              </a:buClr>
              <a:buSzPct val="100000"/>
              <a:buChar char="•"/>
              <a:defRPr i="1" sz="4600">
                <a:solidFill>
                  <a:srgbClr val="000000"/>
                </a:solidFill>
              </a:defRPr>
            </a:pPr>
            <a:r>
              <a:t>Moisés - Num 20:7-12</a:t>
            </a:r>
          </a:p>
          <a:p>
            <a:pPr lvl="3" marL="1745456" indent="-602456" algn="l">
              <a:spcBef>
                <a:spcPts val="900"/>
              </a:spcBef>
              <a:buClr>
                <a:srgbClr val="A29A85"/>
              </a:buClr>
              <a:buSzPct val="100000"/>
              <a:buChar char="•"/>
              <a:defRPr i="1" sz="4600">
                <a:solidFill>
                  <a:srgbClr val="000000"/>
                </a:solidFill>
              </a:defRPr>
            </a:pPr>
            <a:r>
              <a:t>Nadab &amp; Abiu - Lev 10:1-3</a:t>
            </a:r>
          </a:p>
          <a:p>
            <a:pPr lvl="3" marL="1745456" indent="-602456" algn="l">
              <a:spcBef>
                <a:spcPts val="900"/>
              </a:spcBef>
              <a:buClr>
                <a:srgbClr val="A29A85"/>
              </a:buClr>
              <a:buSzPct val="100000"/>
              <a:buChar char="•"/>
              <a:defRPr i="1" sz="4600">
                <a:solidFill>
                  <a:srgbClr val="000000"/>
                </a:solidFill>
              </a:defRPr>
            </a:pPr>
            <a:r>
              <a:t>Saúl - 1 Sam 15:1-23</a:t>
            </a:r>
          </a:p>
          <a:p>
            <a:pPr lvl="3" marL="1745456" indent="-602456" algn="l">
              <a:spcBef>
                <a:spcPts val="900"/>
              </a:spcBef>
              <a:buClr>
                <a:srgbClr val="A29A85"/>
              </a:buClr>
              <a:buSzPct val="100000"/>
              <a:buChar char="•"/>
              <a:defRPr i="1" sz="4600">
                <a:solidFill>
                  <a:srgbClr val="000000"/>
                </a:solidFill>
              </a:defRPr>
            </a:pPr>
            <a:r>
              <a:t>Uza - 1 Chron 13:1-10</a:t>
            </a:r>
          </a:p>
        </p:txBody>
      </p:sp>
      <p:grpSp>
        <p:nvGrpSpPr>
          <p:cNvPr id="248" name="Group"/>
          <p:cNvGrpSpPr/>
          <p:nvPr/>
        </p:nvGrpSpPr>
        <p:grpSpPr>
          <a:xfrm>
            <a:off x="-285648" y="172793"/>
            <a:ext cx="13482125" cy="1851114"/>
            <a:chOff x="0" y="0"/>
            <a:chExt cx="13482124" cy="1851112"/>
          </a:xfrm>
        </p:grpSpPr>
        <p:grpSp>
          <p:nvGrpSpPr>
            <p:cNvPr id="246" name="Group"/>
            <p:cNvGrpSpPr/>
            <p:nvPr/>
          </p:nvGrpSpPr>
          <p:grpSpPr>
            <a:xfrm>
              <a:off x="7356934" y="369436"/>
              <a:ext cx="6125191" cy="1481677"/>
              <a:chOff x="-44449" y="-44450"/>
              <a:chExt cx="6125190" cy="1481675"/>
            </a:xfrm>
          </p:grpSpPr>
          <p:pic>
            <p:nvPicPr>
              <p:cNvPr id="244" name="Rounded Rectangle Rounded rectangle" descr="Rounded Rectangle Rounded rectangle"/>
              <p:cNvPicPr>
                <a:picLocks noChangeAspect="0"/>
              </p:cNvPicPr>
              <p:nvPr/>
            </p:nvPicPr>
            <p:blipFill>
              <a:blip r:embed="rId3">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45"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47"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4"/>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43">
                                            <p:bg/>
                                          </p:spTgt>
                                        </p:tgtEl>
                                        <p:attrNameLst>
                                          <p:attrName>style.visibility</p:attrName>
                                        </p:attrNameLst>
                                      </p:cBhvr>
                                      <p:to>
                                        <p:strVal val="visible"/>
                                      </p:to>
                                    </p:set>
                                    <p:anim calcmode="lin" valueType="num">
                                      <p:cBhvr>
                                        <p:cTn id="7" dur="1500" fill="hold"/>
                                        <p:tgtEl>
                                          <p:spTgt spid="243">
                                            <p:bg/>
                                          </p:spTgt>
                                        </p:tgtEl>
                                        <p:attrNameLst>
                                          <p:attrName>ppt_x</p:attrName>
                                        </p:attrNameLst>
                                      </p:cBhvr>
                                      <p:tavLst>
                                        <p:tav tm="0">
                                          <p:val>
                                            <p:strVal val="#ppt_x"/>
                                          </p:val>
                                        </p:tav>
                                        <p:tav tm="100000">
                                          <p:val>
                                            <p:strVal val="#ppt_x"/>
                                          </p:val>
                                        </p:tav>
                                      </p:tavLst>
                                    </p:anim>
                                    <p:anim calcmode="lin" valueType="num">
                                      <p:cBhvr>
                                        <p:cTn id="8" dur="1500" fill="hold"/>
                                        <p:tgtEl>
                                          <p:spTgt spid="243">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43">
                                            <p:txEl>
                                              <p:pRg st="0" end="0"/>
                                            </p:txEl>
                                          </p:spTgt>
                                        </p:tgtEl>
                                        <p:attrNameLst>
                                          <p:attrName>style.visibility</p:attrName>
                                        </p:attrNameLst>
                                      </p:cBhvr>
                                      <p:to>
                                        <p:strVal val="visible"/>
                                      </p:to>
                                    </p:set>
                                    <p:anim calcmode="lin" valueType="num">
                                      <p:cBhvr>
                                        <p:cTn id="11" dur="1500" fill="hold"/>
                                        <p:tgtEl>
                                          <p:spTgt spid="24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43">
                                            <p:txEl>
                                              <p:pRg st="1" end="1"/>
                                            </p:txEl>
                                          </p:spTgt>
                                        </p:tgtEl>
                                        <p:attrNameLst>
                                          <p:attrName>style.visibility</p:attrName>
                                        </p:attrNameLst>
                                      </p:cBhvr>
                                      <p:to>
                                        <p:strVal val="visible"/>
                                      </p:to>
                                    </p:set>
                                    <p:anim calcmode="lin" valueType="num">
                                      <p:cBhvr>
                                        <p:cTn id="17" dur="1500" fill="hold"/>
                                        <p:tgtEl>
                                          <p:spTgt spid="243">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24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43">
                                            <p:txEl>
                                              <p:pRg st="2" end="2"/>
                                            </p:txEl>
                                          </p:spTgt>
                                        </p:tgtEl>
                                        <p:attrNameLst>
                                          <p:attrName>style.visibility</p:attrName>
                                        </p:attrNameLst>
                                      </p:cBhvr>
                                      <p:to>
                                        <p:strVal val="visible"/>
                                      </p:to>
                                    </p:set>
                                    <p:anim calcmode="lin" valueType="num">
                                      <p:cBhvr>
                                        <p:cTn id="23" dur="1500" fill="hold"/>
                                        <p:tgtEl>
                                          <p:spTgt spid="243">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24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243">
                                            <p:txEl>
                                              <p:pRg st="3" end="3"/>
                                            </p:txEl>
                                          </p:spTgt>
                                        </p:tgtEl>
                                        <p:attrNameLst>
                                          <p:attrName>style.visibility</p:attrName>
                                        </p:attrNameLst>
                                      </p:cBhvr>
                                      <p:to>
                                        <p:strVal val="visible"/>
                                      </p:to>
                                    </p:set>
                                    <p:anim calcmode="lin" valueType="num">
                                      <p:cBhvr>
                                        <p:cTn id="29" dur="1500" fill="hold"/>
                                        <p:tgtEl>
                                          <p:spTgt spid="243">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24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243">
                                            <p:txEl>
                                              <p:pRg st="4" end="4"/>
                                            </p:txEl>
                                          </p:spTgt>
                                        </p:tgtEl>
                                        <p:attrNameLst>
                                          <p:attrName>style.visibility</p:attrName>
                                        </p:attrNameLst>
                                      </p:cBhvr>
                                      <p:to>
                                        <p:strVal val="visible"/>
                                      </p:to>
                                    </p:set>
                                    <p:anim calcmode="lin" valueType="num">
                                      <p:cBhvr>
                                        <p:cTn id="35" dur="1500" fill="hold"/>
                                        <p:tgtEl>
                                          <p:spTgt spid="243">
                                            <p:txEl>
                                              <p:pRg st="4" end="4"/>
                                            </p:txEl>
                                          </p:spTgt>
                                        </p:tgtEl>
                                        <p:attrNameLst>
                                          <p:attrName>ppt_x</p:attrName>
                                        </p:attrNameLst>
                                      </p:cBhvr>
                                      <p:tavLst>
                                        <p:tav tm="0">
                                          <p:val>
                                            <p:strVal val="#ppt_x"/>
                                          </p:val>
                                        </p:tav>
                                        <p:tav tm="100000">
                                          <p:val>
                                            <p:strVal val="#ppt_x"/>
                                          </p:val>
                                        </p:tav>
                                      </p:tavLst>
                                    </p:anim>
                                    <p:anim calcmode="lin" valueType="num">
                                      <p:cBhvr>
                                        <p:cTn id="36" dur="1500" fill="hold"/>
                                        <p:tgtEl>
                                          <p:spTgt spid="2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1" fill="hold">
                                  <p:stCondLst>
                                    <p:cond delay="0"/>
                                  </p:stCondLst>
                                  <p:iterate type="el" backwards="0">
                                    <p:tmAbs val="0"/>
                                  </p:iterate>
                                  <p:childTnLst>
                                    <p:set>
                                      <p:cBhvr>
                                        <p:cTn id="40" fill="hold"/>
                                        <p:tgtEl>
                                          <p:spTgt spid="243">
                                            <p:txEl>
                                              <p:pRg st="5" end="5"/>
                                            </p:txEl>
                                          </p:spTgt>
                                        </p:tgtEl>
                                        <p:attrNameLst>
                                          <p:attrName>style.visibility</p:attrName>
                                        </p:attrNameLst>
                                      </p:cBhvr>
                                      <p:to>
                                        <p:strVal val="visible"/>
                                      </p:to>
                                    </p:set>
                                    <p:anim calcmode="lin" valueType="num">
                                      <p:cBhvr>
                                        <p:cTn id="41" dur="1500" fill="hold"/>
                                        <p:tgtEl>
                                          <p:spTgt spid="243">
                                            <p:txEl>
                                              <p:pRg st="5" end="5"/>
                                            </p:txEl>
                                          </p:spTgt>
                                        </p:tgtEl>
                                        <p:attrNameLst>
                                          <p:attrName>ppt_x</p:attrName>
                                        </p:attrNameLst>
                                      </p:cBhvr>
                                      <p:tavLst>
                                        <p:tav tm="0">
                                          <p:val>
                                            <p:strVal val="#ppt_x"/>
                                          </p:val>
                                        </p:tav>
                                        <p:tav tm="100000">
                                          <p:val>
                                            <p:strVal val="#ppt_x"/>
                                          </p:val>
                                        </p:tav>
                                      </p:tavLst>
                                    </p:anim>
                                    <p:anim calcmode="lin" valueType="num">
                                      <p:cBhvr>
                                        <p:cTn id="42" dur="1500" fill="hold"/>
                                        <p:tgtEl>
                                          <p:spTgt spid="24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 grpId="1" fill="hold">
                                  <p:stCondLst>
                                    <p:cond delay="0"/>
                                  </p:stCondLst>
                                  <p:iterate type="el" backwards="0">
                                    <p:tmAbs val="0"/>
                                  </p:iterate>
                                  <p:childTnLst>
                                    <p:set>
                                      <p:cBhvr>
                                        <p:cTn id="46" fill="hold"/>
                                        <p:tgtEl>
                                          <p:spTgt spid="243">
                                            <p:txEl>
                                              <p:pRg st="6" end="6"/>
                                            </p:txEl>
                                          </p:spTgt>
                                        </p:tgtEl>
                                        <p:attrNameLst>
                                          <p:attrName>style.visibility</p:attrName>
                                        </p:attrNameLst>
                                      </p:cBhvr>
                                      <p:to>
                                        <p:strVal val="visible"/>
                                      </p:to>
                                    </p:set>
                                    <p:anim calcmode="lin" valueType="num">
                                      <p:cBhvr>
                                        <p:cTn id="47" dur="1500" fill="hold"/>
                                        <p:tgtEl>
                                          <p:spTgt spid="243">
                                            <p:txEl>
                                              <p:pRg st="6" end="6"/>
                                            </p:txEl>
                                          </p:spTgt>
                                        </p:tgtEl>
                                        <p:attrNameLst>
                                          <p:attrName>ppt_x</p:attrName>
                                        </p:attrNameLst>
                                      </p:cBhvr>
                                      <p:tavLst>
                                        <p:tav tm="0">
                                          <p:val>
                                            <p:strVal val="#ppt_x"/>
                                          </p:val>
                                        </p:tav>
                                        <p:tav tm="100000">
                                          <p:val>
                                            <p:strVal val="#ppt_x"/>
                                          </p:val>
                                        </p:tav>
                                      </p:tavLst>
                                    </p:anim>
                                    <p:anim calcmode="lin" valueType="num">
                                      <p:cBhvr>
                                        <p:cTn id="48" dur="1500" fill="hold"/>
                                        <p:tgtEl>
                                          <p:spTgt spid="24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How Shall We Escape If We Neglect So Great Salvation? - 2:1-4…"/>
          <p:cNvSpPr txBox="1"/>
          <p:nvPr/>
        </p:nvSpPr>
        <p:spPr>
          <a:xfrm>
            <a:off x="194771" y="2743761"/>
            <a:ext cx="12476837" cy="54229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8086" indent="-458086" algn="l">
              <a:spcBef>
                <a:spcPts val="900"/>
              </a:spcBef>
              <a:buClr>
                <a:srgbClr val="A29A85"/>
              </a:buClr>
              <a:buSzPct val="100000"/>
              <a:buChar char="•"/>
              <a:defRPr i="1" sz="4700">
                <a:solidFill>
                  <a:srgbClr val="000000"/>
                </a:solidFill>
              </a:defRPr>
            </a:pPr>
            <a:r>
              <a:t>Ahora hablando a la iglesia dice;</a:t>
            </a:r>
          </a:p>
          <a:p>
            <a:pPr marL="458086" indent="-458086" algn="l">
              <a:spcBef>
                <a:spcPts val="900"/>
              </a:spcBef>
              <a:buClr>
                <a:srgbClr val="A29A85"/>
              </a:buClr>
              <a:buSzPct val="100000"/>
              <a:buChar char="•"/>
              <a:defRPr i="1" sz="4700">
                <a:solidFill>
                  <a:srgbClr val="000000"/>
                </a:solidFill>
              </a:defRPr>
            </a:pPr>
            <a:r>
              <a:t> ¿Cómo escaparemos nosotros, si descuidamos una salvación tan grande? </a:t>
            </a:r>
          </a:p>
          <a:p>
            <a:pPr lvl="1" marL="966258" indent="-547158" algn="l">
              <a:spcBef>
                <a:spcPts val="900"/>
              </a:spcBef>
              <a:buClr>
                <a:srgbClr val="A29A85"/>
              </a:buClr>
              <a:buSzPct val="100000"/>
              <a:buChar char="•"/>
              <a:defRPr sz="4700">
                <a:solidFill>
                  <a:srgbClr val="000000"/>
                </a:solidFill>
              </a:defRPr>
            </a:pPr>
            <a:r>
              <a:t>Descuidando la salvación</a:t>
            </a:r>
          </a:p>
          <a:p>
            <a:pPr lvl="1" marL="966258" indent="-547158" algn="l">
              <a:spcBef>
                <a:spcPts val="900"/>
              </a:spcBef>
              <a:buClr>
                <a:srgbClr val="A29A85"/>
              </a:buClr>
              <a:buSzPct val="100000"/>
              <a:buChar char="•"/>
              <a:defRPr sz="4700">
                <a:solidFill>
                  <a:srgbClr val="000000"/>
                </a:solidFill>
              </a:defRPr>
            </a:pPr>
            <a:r>
              <a:t> No es algo mínimo o sin valor! 2  Ped 2:22</a:t>
            </a:r>
          </a:p>
          <a:p>
            <a:pPr lvl="1" marL="966258" indent="-547158" algn="l">
              <a:spcBef>
                <a:spcPts val="900"/>
              </a:spcBef>
              <a:buClr>
                <a:srgbClr val="A29A85"/>
              </a:buClr>
              <a:buSzPct val="100000"/>
              <a:buChar char="•"/>
              <a:defRPr sz="4700">
                <a:solidFill>
                  <a:srgbClr val="000000"/>
                </a:solidFill>
              </a:defRPr>
            </a:pPr>
            <a:r>
              <a:t>¿Porque no es algo mínimo? ¿Razones?</a:t>
            </a:r>
          </a:p>
          <a:p>
            <a:pPr lvl="2" marL="1377553" indent="-615553" algn="l">
              <a:spcBef>
                <a:spcPts val="900"/>
              </a:spcBef>
              <a:buClr>
                <a:srgbClr val="A29A85"/>
              </a:buClr>
              <a:buSzPct val="100000"/>
              <a:buChar char="•"/>
              <a:defRPr i="1" sz="4700">
                <a:solidFill>
                  <a:srgbClr val="000000"/>
                </a:solidFill>
              </a:defRPr>
            </a:pPr>
            <a:r>
              <a:t> Mat 7:21-23; Lucas 12:42-48</a:t>
            </a:r>
          </a:p>
        </p:txBody>
      </p:sp>
      <p:grpSp>
        <p:nvGrpSpPr>
          <p:cNvPr id="257" name="Group"/>
          <p:cNvGrpSpPr/>
          <p:nvPr/>
        </p:nvGrpSpPr>
        <p:grpSpPr>
          <a:xfrm>
            <a:off x="-285648" y="172793"/>
            <a:ext cx="13482125" cy="1851114"/>
            <a:chOff x="0" y="0"/>
            <a:chExt cx="13482124" cy="1851112"/>
          </a:xfrm>
        </p:grpSpPr>
        <p:grpSp>
          <p:nvGrpSpPr>
            <p:cNvPr id="255" name="Group"/>
            <p:cNvGrpSpPr/>
            <p:nvPr/>
          </p:nvGrpSpPr>
          <p:grpSpPr>
            <a:xfrm>
              <a:off x="7356934" y="369436"/>
              <a:ext cx="6125191" cy="1481677"/>
              <a:chOff x="-44449" y="-44450"/>
              <a:chExt cx="6125190" cy="1481675"/>
            </a:xfrm>
          </p:grpSpPr>
          <p:pic>
            <p:nvPicPr>
              <p:cNvPr id="253"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54"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56"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2">
                                            <p:txEl>
                                              <p:pRg st="2" end="2"/>
                                            </p:txEl>
                                          </p:spTgt>
                                        </p:tgtEl>
                                        <p:attrNameLst>
                                          <p:attrName>style.visibility</p:attrName>
                                        </p:attrNameLst>
                                      </p:cBhvr>
                                      <p:to>
                                        <p:strVal val="visible"/>
                                      </p:to>
                                    </p:set>
                                    <p:animEffect filter="wipe(left)" transition="in">
                                      <p:cBhvr>
                                        <p:cTn id="7" dur="1500"/>
                                        <p:tgtEl>
                                          <p:spTgt spid="25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2">
                                            <p:txEl>
                                              <p:pRg st="3" end="3"/>
                                            </p:txEl>
                                          </p:spTgt>
                                        </p:tgtEl>
                                        <p:attrNameLst>
                                          <p:attrName>style.visibility</p:attrName>
                                        </p:attrNameLst>
                                      </p:cBhvr>
                                      <p:to>
                                        <p:strVal val="visible"/>
                                      </p:to>
                                    </p:set>
                                    <p:animEffect filter="wipe(left)" transition="in">
                                      <p:cBhvr>
                                        <p:cTn id="12" dur="1500"/>
                                        <p:tgtEl>
                                          <p:spTgt spid="25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2">
                                            <p:txEl>
                                              <p:pRg st="4" end="4"/>
                                            </p:txEl>
                                          </p:spTgt>
                                        </p:tgtEl>
                                        <p:attrNameLst>
                                          <p:attrName>style.visibility</p:attrName>
                                        </p:attrNameLst>
                                      </p:cBhvr>
                                      <p:to>
                                        <p:strVal val="visible"/>
                                      </p:to>
                                    </p:set>
                                    <p:animEffect filter="wipe(left)" transition="in">
                                      <p:cBhvr>
                                        <p:cTn id="17" dur="1500"/>
                                        <p:tgtEl>
                                          <p:spTgt spid="25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2">
                                            <p:txEl>
                                              <p:pRg st="5" end="5"/>
                                            </p:txEl>
                                          </p:spTgt>
                                        </p:tgtEl>
                                        <p:attrNameLst>
                                          <p:attrName>style.visibility</p:attrName>
                                        </p:attrNameLst>
                                      </p:cBhvr>
                                      <p:to>
                                        <p:strVal val="visible"/>
                                      </p:to>
                                    </p:set>
                                    <p:animEffect filter="wipe(left)" transition="in">
                                      <p:cBhvr>
                                        <p:cTn id="22" dur="1500"/>
                                        <p:tgtEl>
                                          <p:spTgt spid="25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Jesus Superior a Moisés"/>
          <p:cNvSpPr txBox="1"/>
          <p:nvPr>
            <p:ph type="ctrTitle"/>
          </p:nvPr>
        </p:nvSpPr>
        <p:spPr>
          <a:xfrm>
            <a:off x="50912" y="367708"/>
            <a:ext cx="12902976" cy="1233952"/>
          </a:xfrm>
          <a:prstGeom prst="rect">
            <a:avLst/>
          </a:prstGeom>
        </p:spPr>
        <p:txBody>
          <a:bodyPr anchor="t"/>
          <a:lstStyle>
            <a:lvl1pPr algn="l">
              <a:defRPr b="1">
                <a:solidFill>
                  <a:srgbClr val="FEFB41"/>
                </a:solidFill>
              </a:defRPr>
            </a:lvl1pPr>
          </a:lstStyle>
          <a:p>
            <a:pPr/>
            <a:r>
              <a:t>Jesus Superior a Moisés </a:t>
            </a:r>
          </a:p>
        </p:txBody>
      </p:sp>
      <p:pic>
        <p:nvPicPr>
          <p:cNvPr id="260" name="IMG_0075.jpeg" descr="IMG_0075.jpeg"/>
          <p:cNvPicPr>
            <a:picLocks noChangeAspect="1"/>
          </p:cNvPicPr>
          <p:nvPr/>
        </p:nvPicPr>
        <p:blipFill>
          <a:blip r:embed="rId3">
            <a:extLst/>
          </a:blip>
          <a:stretch>
            <a:fillRect/>
          </a:stretch>
        </p:blipFill>
        <p:spPr>
          <a:xfrm>
            <a:off x="172597" y="1533009"/>
            <a:ext cx="14148020" cy="82014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El oír o leer que Jesús es Superior a Moisés era algo muy difícil para el Judio aceptarlo!…"/>
          <p:cNvSpPr/>
          <p:nvPr/>
        </p:nvSpPr>
        <p:spPr>
          <a:xfrm>
            <a:off x="245043" y="2646610"/>
            <a:ext cx="12376293" cy="63119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900"/>
              </a:spcBef>
              <a:defRPr sz="4800">
                <a:solidFill>
                  <a:srgbClr val="000000"/>
                </a:solidFill>
              </a:defRPr>
            </a:pPr>
          </a:p>
          <a:p>
            <a:pPr lvl="1" marL="1047750" indent="-628650" algn="l">
              <a:spcBef>
                <a:spcPts val="900"/>
              </a:spcBef>
              <a:buClr>
                <a:srgbClr val="A29A85"/>
              </a:buClr>
              <a:buSzPct val="100000"/>
              <a:buChar char="•"/>
              <a:defRPr sz="4800">
                <a:solidFill>
                  <a:srgbClr val="000000"/>
                </a:solidFill>
              </a:defRPr>
            </a:pPr>
            <a:r>
              <a:t>El oír o leer que Jesús es Superior a Moisés era algo muy difícil para el Judio aceptarlo!</a:t>
            </a:r>
          </a:p>
          <a:p>
            <a:pPr lvl="2" marL="1390650" indent="-628650" algn="l">
              <a:spcBef>
                <a:spcPts val="900"/>
              </a:spcBef>
              <a:buClr>
                <a:srgbClr val="A29A85"/>
              </a:buClr>
              <a:buSzPct val="100000"/>
              <a:buChar char="•"/>
              <a:defRPr i="1" sz="4800">
                <a:solidFill>
                  <a:srgbClr val="000000"/>
                </a:solidFill>
              </a:defRPr>
            </a:pPr>
            <a:r>
              <a:t>¡Más aún cuando oyeron que !</a:t>
            </a:r>
          </a:p>
          <a:p>
            <a:pPr lvl="2" marL="1390650" indent="-628650" algn="l">
              <a:spcBef>
                <a:spcPts val="900"/>
              </a:spcBef>
              <a:buClr>
                <a:srgbClr val="A29A85"/>
              </a:buClr>
              <a:buSzPct val="100000"/>
              <a:buChar char="•"/>
              <a:defRPr i="1" sz="4800">
                <a:solidFill>
                  <a:srgbClr val="000000"/>
                </a:solidFill>
              </a:defRPr>
            </a:pPr>
            <a:r>
              <a:t>Jesus creó todas las cosas- 1:2,3</a:t>
            </a:r>
          </a:p>
          <a:p>
            <a:pPr lvl="2" marL="1390650" indent="-628650" algn="l">
              <a:spcBef>
                <a:spcPts val="900"/>
              </a:spcBef>
              <a:buClr>
                <a:srgbClr val="A29A85"/>
              </a:buClr>
              <a:buSzPct val="100000"/>
              <a:buChar char="•"/>
              <a:defRPr i="1" sz="4800">
                <a:solidFill>
                  <a:srgbClr val="000000"/>
                </a:solidFill>
              </a:defRPr>
            </a:pPr>
            <a:r>
              <a:t>Jesus superior a Los Ángeles -1:4-14</a:t>
            </a:r>
          </a:p>
          <a:p>
            <a:pPr lvl="2" marL="1390650" indent="-628650" algn="l">
              <a:spcBef>
                <a:spcPts val="900"/>
              </a:spcBef>
              <a:buClr>
                <a:srgbClr val="A29A85"/>
              </a:buClr>
              <a:buSzPct val="100000"/>
              <a:buChar char="•"/>
              <a:defRPr i="1" sz="4800">
                <a:solidFill>
                  <a:srgbClr val="000000"/>
                </a:solidFill>
              </a:defRPr>
            </a:pPr>
            <a:r>
              <a:t>Que su mensaje había que respetarse- 2:1-4</a:t>
            </a:r>
          </a:p>
          <a:p>
            <a:pPr lvl="2" marL="1390650" indent="-628650" algn="l">
              <a:spcBef>
                <a:spcPts val="900"/>
              </a:spcBef>
              <a:buClr>
                <a:srgbClr val="A29A85"/>
              </a:buClr>
              <a:buSzPct val="100000"/>
              <a:buChar char="•"/>
              <a:defRPr i="1" sz="4800">
                <a:solidFill>
                  <a:srgbClr val="000000"/>
                </a:solidFill>
              </a:defRPr>
            </a:pPr>
            <a:r>
              <a:t>Jesus vino como hombre y sufrir - 2:5-18</a:t>
            </a:r>
          </a:p>
        </p:txBody>
      </p:sp>
      <p:grpSp>
        <p:nvGrpSpPr>
          <p:cNvPr id="269" name="Group"/>
          <p:cNvGrpSpPr/>
          <p:nvPr/>
        </p:nvGrpSpPr>
        <p:grpSpPr>
          <a:xfrm>
            <a:off x="-285648" y="172793"/>
            <a:ext cx="13482125" cy="1851114"/>
            <a:chOff x="0" y="0"/>
            <a:chExt cx="13482124" cy="1851112"/>
          </a:xfrm>
        </p:grpSpPr>
        <p:grpSp>
          <p:nvGrpSpPr>
            <p:cNvPr id="267" name="Group"/>
            <p:cNvGrpSpPr/>
            <p:nvPr/>
          </p:nvGrpSpPr>
          <p:grpSpPr>
            <a:xfrm>
              <a:off x="7356934" y="369436"/>
              <a:ext cx="6125191" cy="1481677"/>
              <a:chOff x="-44449" y="-44450"/>
              <a:chExt cx="6125190" cy="1481675"/>
            </a:xfrm>
          </p:grpSpPr>
          <p:pic>
            <p:nvPicPr>
              <p:cNvPr id="265" name="Rounded Rectangle Rounded rectangle" descr="Rounded Rectangle Rounded rectangle"/>
              <p:cNvPicPr>
                <a:picLocks noChangeAspect="0"/>
              </p:cNvPicPr>
              <p:nvPr/>
            </p:nvPicPr>
            <p:blipFill>
              <a:blip r:embed="rId3">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66"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68"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4"/>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txEl>
                                              <p:pRg st="2" end="2"/>
                                            </p:txEl>
                                          </p:spTgt>
                                        </p:tgtEl>
                                        <p:attrNameLst>
                                          <p:attrName>style.visibility</p:attrName>
                                        </p:attrNameLst>
                                      </p:cBhvr>
                                      <p:to>
                                        <p:strVal val="visible"/>
                                      </p:to>
                                    </p:set>
                                    <p:animEffect filter="wipe(left)" transition="in">
                                      <p:cBhvr>
                                        <p:cTn id="7" dur="1500"/>
                                        <p:tgtEl>
                                          <p:spTgt spid="26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4">
                                            <p:txEl>
                                              <p:pRg st="3" end="3"/>
                                            </p:txEl>
                                          </p:spTgt>
                                        </p:tgtEl>
                                        <p:attrNameLst>
                                          <p:attrName>style.visibility</p:attrName>
                                        </p:attrNameLst>
                                      </p:cBhvr>
                                      <p:to>
                                        <p:strVal val="visible"/>
                                      </p:to>
                                    </p:set>
                                    <p:animEffect filter="wipe(left)" transition="in">
                                      <p:cBhvr>
                                        <p:cTn id="12" dur="1500"/>
                                        <p:tgtEl>
                                          <p:spTgt spid="26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4">
                                            <p:txEl>
                                              <p:pRg st="4" end="4"/>
                                            </p:txEl>
                                          </p:spTgt>
                                        </p:tgtEl>
                                        <p:attrNameLst>
                                          <p:attrName>style.visibility</p:attrName>
                                        </p:attrNameLst>
                                      </p:cBhvr>
                                      <p:to>
                                        <p:strVal val="visible"/>
                                      </p:to>
                                    </p:set>
                                    <p:animEffect filter="wipe(left)" transition="in">
                                      <p:cBhvr>
                                        <p:cTn id="17" dur="1500"/>
                                        <p:tgtEl>
                                          <p:spTgt spid="26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64">
                                            <p:txEl>
                                              <p:pRg st="5" end="5"/>
                                            </p:txEl>
                                          </p:spTgt>
                                        </p:tgtEl>
                                        <p:attrNameLst>
                                          <p:attrName>style.visibility</p:attrName>
                                        </p:attrNameLst>
                                      </p:cBhvr>
                                      <p:to>
                                        <p:strVal val="visible"/>
                                      </p:to>
                                    </p:set>
                                    <p:animEffect filter="wipe(left)" transition="in">
                                      <p:cBhvr>
                                        <p:cTn id="22" dur="1500"/>
                                        <p:tgtEl>
                                          <p:spTgt spid="26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64">
                                            <p:txEl>
                                              <p:pRg st="6" end="6"/>
                                            </p:txEl>
                                          </p:spTgt>
                                        </p:tgtEl>
                                        <p:attrNameLst>
                                          <p:attrName>style.visibility</p:attrName>
                                        </p:attrNameLst>
                                      </p:cBhvr>
                                      <p:to>
                                        <p:strVal val="visible"/>
                                      </p:to>
                                    </p:set>
                                    <p:animEffect filter="wipe(left)" transition="in">
                                      <p:cBhvr>
                                        <p:cTn id="27" dur="1500"/>
                                        <p:tgtEl>
                                          <p:spTgt spid="26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El oír o leer que Jesús es Superior a Moisés era algo muy difícil para el Judio aceptarlo!"/>
          <p:cNvSpPr/>
          <p:nvPr/>
        </p:nvSpPr>
        <p:spPr>
          <a:xfrm>
            <a:off x="-62855" y="2415687"/>
            <a:ext cx="12376293" cy="2159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900"/>
              </a:spcBef>
              <a:defRPr sz="4500">
                <a:solidFill>
                  <a:srgbClr val="000000"/>
                </a:solidFill>
              </a:defRPr>
            </a:pPr>
          </a:p>
          <a:p>
            <a:pPr lvl="1" marL="1008459" indent="-589359" algn="l">
              <a:spcBef>
                <a:spcPts val="900"/>
              </a:spcBef>
              <a:buClr>
                <a:srgbClr val="A29A85"/>
              </a:buClr>
              <a:buSzPct val="100000"/>
              <a:buChar char="•"/>
              <a:defRPr sz="4500">
                <a:solidFill>
                  <a:srgbClr val="000000"/>
                </a:solidFill>
              </a:defRPr>
            </a:pPr>
            <a:r>
              <a:t>El oír o leer que Jesús es Superior a Moisés era algo muy difícil para el Judio aceptarlo!</a:t>
            </a:r>
          </a:p>
        </p:txBody>
      </p:sp>
      <p:grpSp>
        <p:nvGrpSpPr>
          <p:cNvPr id="278" name="Group"/>
          <p:cNvGrpSpPr/>
          <p:nvPr/>
        </p:nvGrpSpPr>
        <p:grpSpPr>
          <a:xfrm>
            <a:off x="-285648" y="172793"/>
            <a:ext cx="13482125" cy="1851114"/>
            <a:chOff x="0" y="0"/>
            <a:chExt cx="13482124" cy="1851112"/>
          </a:xfrm>
        </p:grpSpPr>
        <p:grpSp>
          <p:nvGrpSpPr>
            <p:cNvPr id="276" name="Group"/>
            <p:cNvGrpSpPr/>
            <p:nvPr/>
          </p:nvGrpSpPr>
          <p:grpSpPr>
            <a:xfrm>
              <a:off x="7356934" y="369436"/>
              <a:ext cx="6125191" cy="1481677"/>
              <a:chOff x="-44449" y="-44450"/>
              <a:chExt cx="6125190" cy="1481675"/>
            </a:xfrm>
          </p:grpSpPr>
          <p:pic>
            <p:nvPicPr>
              <p:cNvPr id="274" name="Rounded Rectangle Rounded rectangle" descr="Rounded Rectangle Rounded rectangle"/>
              <p:cNvPicPr>
                <a:picLocks noChangeAspect="0"/>
              </p:cNvPicPr>
              <p:nvPr/>
            </p:nvPicPr>
            <p:blipFill>
              <a:blip r:embed="rId3">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275"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277"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4"/>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
        <p:nvSpPr>
          <p:cNvPr id="279" name="Un impostor Y blasfemo Jn 10:33"/>
          <p:cNvSpPr txBox="1"/>
          <p:nvPr/>
        </p:nvSpPr>
        <p:spPr>
          <a:xfrm>
            <a:off x="-98580" y="7929907"/>
            <a:ext cx="13063539"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1639490" indent="-877490" algn="l">
              <a:spcBef>
                <a:spcPts val="900"/>
              </a:spcBef>
              <a:buClr>
                <a:srgbClr val="A29A85"/>
              </a:buClr>
              <a:buSzPct val="100000"/>
              <a:buChar char="•"/>
              <a:defRPr i="1" sz="6700">
                <a:solidFill>
                  <a:srgbClr val="000000"/>
                </a:solidFill>
              </a:defRPr>
            </a:pPr>
            <a:r>
              <a:t>Un impostor Y blasfemo Jn 10:33</a:t>
            </a:r>
          </a:p>
        </p:txBody>
      </p:sp>
      <p:sp>
        <p:nvSpPr>
          <p:cNvPr id="280" name="¿Porque era difícil para el Judío?"/>
          <p:cNvSpPr txBox="1"/>
          <p:nvPr/>
        </p:nvSpPr>
        <p:spPr>
          <a:xfrm>
            <a:off x="-713447" y="6354654"/>
            <a:ext cx="13063538"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1639490" indent="-877490" algn="l">
              <a:spcBef>
                <a:spcPts val="900"/>
              </a:spcBef>
              <a:buClr>
                <a:srgbClr val="A29A85"/>
              </a:buClr>
              <a:buSzPct val="100000"/>
              <a:buChar char="•"/>
              <a:defRPr i="1" sz="6700">
                <a:solidFill>
                  <a:srgbClr val="000000"/>
                </a:solidFill>
              </a:defRPr>
            </a:pPr>
            <a:r>
              <a:t>¿Porque era difícil para el Judío?</a:t>
            </a:r>
          </a:p>
        </p:txBody>
      </p:sp>
      <p:sp>
        <p:nvSpPr>
          <p:cNvPr id="281" name="Moisés fue siervo Heb 3:3,6"/>
          <p:cNvSpPr txBox="1"/>
          <p:nvPr/>
        </p:nvSpPr>
        <p:spPr>
          <a:xfrm>
            <a:off x="-713447" y="4937621"/>
            <a:ext cx="13063538"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1639490" indent="-877490" algn="l">
              <a:spcBef>
                <a:spcPts val="900"/>
              </a:spcBef>
              <a:buClr>
                <a:srgbClr val="A29A85"/>
              </a:buClr>
              <a:buSzPct val="100000"/>
              <a:buChar char="•"/>
              <a:defRPr i="1" sz="6700">
                <a:solidFill>
                  <a:srgbClr val="000000"/>
                </a:solidFill>
              </a:defRPr>
            </a:pPr>
            <a:r>
              <a:t>Moisés fue siervo Heb 3:3,6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3">
                                            <p:txEl>
                                              <p:pRg st="1" end="1"/>
                                            </p:txEl>
                                          </p:spTgt>
                                        </p:tgtEl>
                                        <p:attrNameLst>
                                          <p:attrName>style.visibility</p:attrName>
                                        </p:attrNameLst>
                                      </p:cBhvr>
                                      <p:to>
                                        <p:strVal val="visible"/>
                                      </p:to>
                                    </p:set>
                                    <p:animEffect filter="wipe(left)" transition="in">
                                      <p:cBhvr>
                                        <p:cTn id="7" dur="1500"/>
                                        <p:tgtEl>
                                          <p:spTgt spid="2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81"/>
                                        </p:tgtEl>
                                        <p:attrNameLst>
                                          <p:attrName>style.visibility</p:attrName>
                                        </p:attrNameLst>
                                      </p:cBhvr>
                                      <p:to>
                                        <p:strVal val="visible"/>
                                      </p:to>
                                    </p:set>
                                    <p:animEffect filter="wipe(left)" transition="in">
                                      <p:cBhvr>
                                        <p:cTn id="12" dur="500"/>
                                        <p:tgtEl>
                                          <p:spTgt spid="28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80"/>
                                        </p:tgtEl>
                                        <p:attrNameLst>
                                          <p:attrName>style.visibility</p:attrName>
                                        </p:attrNameLst>
                                      </p:cBhvr>
                                      <p:to>
                                        <p:strVal val="visible"/>
                                      </p:to>
                                    </p:set>
                                    <p:animEffect filter="wipe(left)" transition="in">
                                      <p:cBhvr>
                                        <p:cTn id="17" dur="500"/>
                                        <p:tgtEl>
                                          <p:spTgt spid="28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79"/>
                                        </p:tgtEl>
                                        <p:attrNameLst>
                                          <p:attrName>style.visibility</p:attrName>
                                        </p:attrNameLst>
                                      </p:cBhvr>
                                      <p:to>
                                        <p:strVal val="visible"/>
                                      </p:to>
                                    </p:set>
                                    <p:animEffect filter="wipe(left)" transition="in">
                                      <p:cBhvr>
                                        <p:cTn id="22" dur="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2"/>
      <p:bldP build="p" bldLvl="5" animBg="1" rev="0" advAuto="0" spid="273" grpId="1"/>
      <p:bldP build="whole" bldLvl="1" animBg="1" rev="0" advAuto="0" spid="279" grpId="4"/>
      <p:bldP build="whole" bldLvl="1" animBg="1" rev="0" advAuto="0" spid="280"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El Escritor conocía las escrituras…"/>
          <p:cNvSpPr/>
          <p:nvPr/>
        </p:nvSpPr>
        <p:spPr>
          <a:xfrm>
            <a:off x="231077" y="2406649"/>
            <a:ext cx="12542647" cy="5410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900"/>
              </a:spcBef>
              <a:defRPr sz="4600">
                <a:solidFill>
                  <a:srgbClr val="000000"/>
                </a:solidFill>
              </a:defRPr>
            </a:pPr>
          </a:p>
          <a:p>
            <a:pPr lvl="1" marL="1021556" indent="-602456" algn="l">
              <a:spcBef>
                <a:spcPts val="900"/>
              </a:spcBef>
              <a:buClr>
                <a:srgbClr val="A29A85"/>
              </a:buClr>
              <a:buSzPct val="100000"/>
              <a:buChar char="•"/>
              <a:defRPr sz="4600">
                <a:solidFill>
                  <a:srgbClr val="000000"/>
                </a:solidFill>
              </a:defRPr>
            </a:pPr>
            <a:r>
              <a:t>El Escritor conocía las escrituras </a:t>
            </a:r>
          </a:p>
          <a:p>
            <a:pPr lvl="2" marL="1364456" indent="-602456" algn="l">
              <a:spcBef>
                <a:spcPts val="900"/>
              </a:spcBef>
              <a:buClr>
                <a:srgbClr val="A29A85"/>
              </a:buClr>
              <a:buSzPct val="100000"/>
              <a:buChar char="•"/>
              <a:defRPr i="1" sz="4600">
                <a:solidFill>
                  <a:srgbClr val="000000"/>
                </a:solidFill>
              </a:defRPr>
            </a:pPr>
            <a:r>
              <a:t>Cita Salmos 95:7-11 </a:t>
            </a:r>
          </a:p>
          <a:p>
            <a:pPr lvl="2" marL="1364456" indent="-602456" algn="l">
              <a:spcBef>
                <a:spcPts val="900"/>
              </a:spcBef>
              <a:buClr>
                <a:srgbClr val="A29A85"/>
              </a:buClr>
              <a:buSzPct val="100000"/>
              <a:buChar char="•"/>
              <a:defRPr i="1" sz="4600">
                <a:solidFill>
                  <a:srgbClr val="000000"/>
                </a:solidFill>
              </a:defRPr>
            </a:pPr>
            <a:r>
              <a:t>Una Advertencia a los cristianos hoy día (3:6-11)</a:t>
            </a:r>
          </a:p>
          <a:p>
            <a:pPr lvl="2" marL="1364456" indent="-602456" algn="l">
              <a:spcBef>
                <a:spcPts val="900"/>
              </a:spcBef>
              <a:buClr>
                <a:srgbClr val="A29A85"/>
              </a:buClr>
              <a:buSzPct val="100000"/>
              <a:buChar char="•"/>
              <a:defRPr i="1" sz="4600">
                <a:solidFill>
                  <a:srgbClr val="000000"/>
                </a:solidFill>
              </a:defRPr>
            </a:pPr>
            <a:r>
              <a:t>“No endurezcáis vuestros corazones” - 3:8</a:t>
            </a:r>
          </a:p>
          <a:p>
            <a:pPr lvl="2" marL="1364456" indent="-602456" algn="l">
              <a:spcBef>
                <a:spcPts val="900"/>
              </a:spcBef>
              <a:buClr>
                <a:srgbClr val="A29A85"/>
              </a:buClr>
              <a:buSzPct val="100000"/>
              <a:buChar char="•"/>
              <a:defRPr i="1" sz="4600">
                <a:solidFill>
                  <a:srgbClr val="000000"/>
                </a:solidFill>
              </a:defRPr>
            </a:pPr>
            <a:r>
              <a:t>“Ellos me tentaron” - 3:9</a:t>
            </a:r>
          </a:p>
          <a:p>
            <a:pPr lvl="2" marL="1364456" indent="-602456" algn="l">
              <a:spcBef>
                <a:spcPts val="900"/>
              </a:spcBef>
              <a:buClr>
                <a:srgbClr val="A29A85"/>
              </a:buClr>
              <a:buSzPct val="100000"/>
              <a:buChar char="•"/>
              <a:defRPr i="1" sz="4600">
                <a:solidFill>
                  <a:srgbClr val="000000"/>
                </a:solidFill>
              </a:defRPr>
            </a:pPr>
            <a:r>
              <a:t>Siempre vagando” - 3:10</a:t>
            </a:r>
          </a:p>
        </p:txBody>
      </p:sp>
      <p:sp>
        <p:nvSpPr>
          <p:cNvPr id="286" name="Mirad, hermanos, que no haya en ninguno de vosotros corazón malo de incredulidad para apartarse del Dios vivo Heb 3:12"/>
          <p:cNvSpPr txBox="1"/>
          <p:nvPr/>
        </p:nvSpPr>
        <p:spPr>
          <a:xfrm>
            <a:off x="810449" y="387131"/>
            <a:ext cx="11999698"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800">
                <a:solidFill>
                  <a:srgbClr val="000000"/>
                </a:solidFill>
                <a:latin typeface="Palatino"/>
                <a:ea typeface="Palatino"/>
                <a:cs typeface="Palatino"/>
                <a:sym typeface="Palatino"/>
              </a:defRPr>
            </a:lvl1pPr>
          </a:lstStyle>
          <a:p>
            <a:pPr/>
            <a:r>
              <a:t>Mirad, hermanos, que no haya en ninguno de vosotros corazón malo de incredulidad para apartarse del Dios vivo Heb 3:12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5">
                                            <p:txEl>
                                              <p:pRg st="2" end="2"/>
                                            </p:txEl>
                                          </p:spTgt>
                                        </p:tgtEl>
                                        <p:attrNameLst>
                                          <p:attrName>style.visibility</p:attrName>
                                        </p:attrNameLst>
                                      </p:cBhvr>
                                      <p:to>
                                        <p:strVal val="visible"/>
                                      </p:to>
                                    </p:set>
                                    <p:animEffect filter="wipe(left)" transition="in">
                                      <p:cBhvr>
                                        <p:cTn id="7" dur="1500"/>
                                        <p:tgtEl>
                                          <p:spTgt spid="28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5">
                                            <p:txEl>
                                              <p:pRg st="3" end="3"/>
                                            </p:txEl>
                                          </p:spTgt>
                                        </p:tgtEl>
                                        <p:attrNameLst>
                                          <p:attrName>style.visibility</p:attrName>
                                        </p:attrNameLst>
                                      </p:cBhvr>
                                      <p:to>
                                        <p:strVal val="visible"/>
                                      </p:to>
                                    </p:set>
                                    <p:animEffect filter="wipe(left)" transition="in">
                                      <p:cBhvr>
                                        <p:cTn id="12" dur="1500"/>
                                        <p:tgtEl>
                                          <p:spTgt spid="28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5">
                                            <p:txEl>
                                              <p:pRg st="4" end="4"/>
                                            </p:txEl>
                                          </p:spTgt>
                                        </p:tgtEl>
                                        <p:attrNameLst>
                                          <p:attrName>style.visibility</p:attrName>
                                        </p:attrNameLst>
                                      </p:cBhvr>
                                      <p:to>
                                        <p:strVal val="visible"/>
                                      </p:to>
                                    </p:set>
                                    <p:animEffect filter="wipe(left)" transition="in">
                                      <p:cBhvr>
                                        <p:cTn id="17" dur="1500"/>
                                        <p:tgtEl>
                                          <p:spTgt spid="28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5">
                                            <p:txEl>
                                              <p:pRg st="5" end="5"/>
                                            </p:txEl>
                                          </p:spTgt>
                                        </p:tgtEl>
                                        <p:attrNameLst>
                                          <p:attrName>style.visibility</p:attrName>
                                        </p:attrNameLst>
                                      </p:cBhvr>
                                      <p:to>
                                        <p:strVal val="visible"/>
                                      </p:to>
                                    </p:set>
                                    <p:animEffect filter="wipe(left)" transition="in">
                                      <p:cBhvr>
                                        <p:cTn id="22" dur="1500"/>
                                        <p:tgtEl>
                                          <p:spTgt spid="28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85">
                                            <p:txEl>
                                              <p:pRg st="6" end="6"/>
                                            </p:txEl>
                                          </p:spTgt>
                                        </p:tgtEl>
                                        <p:attrNameLst>
                                          <p:attrName>style.visibility</p:attrName>
                                        </p:attrNameLst>
                                      </p:cBhvr>
                                      <p:to>
                                        <p:strVal val="visible"/>
                                      </p:to>
                                    </p:set>
                                    <p:animEffect filter="wipe(left)" transition="in">
                                      <p:cBhvr>
                                        <p:cTn id="27" dur="1500"/>
                                        <p:tgtEl>
                                          <p:spTgt spid="285">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Mirad, hermanos - Hebreos 3:1-19"/>
          <p:cNvSpPr txBox="1"/>
          <p:nvPr/>
        </p:nvSpPr>
        <p:spPr>
          <a:xfrm>
            <a:off x="524713" y="702764"/>
            <a:ext cx="12308990" cy="8509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000000"/>
                </a:solidFill>
                <a:latin typeface="Helvetica"/>
                <a:ea typeface="Helvetica"/>
                <a:cs typeface="Helvetica"/>
                <a:sym typeface="Helvetica"/>
              </a:defRPr>
            </a:lvl1pPr>
          </a:lstStyle>
          <a:p>
            <a:pPr/>
            <a:r>
              <a:t>Mirad, hermanos - Hebreos 3:1-19</a:t>
            </a:r>
          </a:p>
        </p:txBody>
      </p:sp>
      <p:pic>
        <p:nvPicPr>
          <p:cNvPr id="289" name="“Usted es Participante”… “Usted es Participante”v. 1 - llamamiento celestialv. 14 - En Cristo" descr="“Usted es Participante”… “Usted es Participante”v. 1 - llamamiento celestialv. 14 - En Cristo"/>
          <p:cNvPicPr>
            <a:picLocks noChangeAspect="0"/>
          </p:cNvPicPr>
          <p:nvPr/>
        </p:nvPicPr>
        <p:blipFill>
          <a:blip r:embed="rId2">
            <a:extLst/>
          </a:blip>
          <a:stretch>
            <a:fillRect/>
          </a:stretch>
        </p:blipFill>
        <p:spPr>
          <a:xfrm>
            <a:off x="139817" y="1855678"/>
            <a:ext cx="6192164" cy="4483101"/>
          </a:xfrm>
          <a:prstGeom prst="rect">
            <a:avLst/>
          </a:prstGeom>
          <a:effectLst>
            <a:outerShdw sx="100000" sy="100000" kx="0" ky="0" algn="b" rotWithShape="0" blurRad="152400" dist="103156" dir="2923668">
              <a:srgbClr val="000000">
                <a:alpha val="42135"/>
              </a:srgbClr>
            </a:outerShdw>
          </a:effectLst>
        </p:spPr>
      </p:pic>
      <p:grpSp>
        <p:nvGrpSpPr>
          <p:cNvPr id="294" name="Group"/>
          <p:cNvGrpSpPr/>
          <p:nvPr/>
        </p:nvGrpSpPr>
        <p:grpSpPr>
          <a:xfrm>
            <a:off x="5745554" y="1854283"/>
            <a:ext cx="6704477" cy="5219701"/>
            <a:chOff x="-38100" y="-342899"/>
            <a:chExt cx="6704476" cy="5219700"/>
          </a:xfrm>
        </p:grpSpPr>
        <p:pic>
          <p:nvPicPr>
            <p:cNvPr id="290" name="“Si&quot; (condicional)… “Si&quot; (condicional)v. 6. 14 - Firme hasta el fin v. 7,15 - No se Endurezca su Corazón " descr="“Si&quot; (condicional)… “Si&quot; (condicional)v. 6. 14 - Firme hasta el fin v. 7,15 - No se Endurezca su Corazón "/>
            <p:cNvPicPr>
              <a:picLocks noChangeAspect="0"/>
            </p:cNvPicPr>
            <p:nvPr/>
          </p:nvPicPr>
          <p:blipFill>
            <a:blip r:embed="rId3">
              <a:extLst/>
            </a:blip>
            <a:stretch>
              <a:fillRect/>
            </a:stretch>
          </p:blipFill>
          <p:spPr>
            <a:xfrm>
              <a:off x="955940" y="-342900"/>
              <a:ext cx="5710437" cy="5219701"/>
            </a:xfrm>
            <a:prstGeom prst="rect">
              <a:avLst/>
            </a:prstGeom>
            <a:effectLst>
              <a:outerShdw sx="100000" sy="100000" kx="0" ky="0" algn="b" rotWithShape="0" blurRad="152400" dist="103156" dir="2923668">
                <a:srgbClr val="000000">
                  <a:alpha val="42135"/>
                </a:srgbClr>
              </a:outerShdw>
            </a:effectLst>
          </p:spPr>
        </p:pic>
        <p:grpSp>
          <p:nvGrpSpPr>
            <p:cNvPr id="293" name="Arrow"/>
            <p:cNvGrpSpPr/>
            <p:nvPr/>
          </p:nvGrpSpPr>
          <p:grpSpPr>
            <a:xfrm>
              <a:off x="-38101" y="445102"/>
              <a:ext cx="1651780" cy="1086409"/>
              <a:chOff x="0" y="0"/>
              <a:chExt cx="1651778" cy="1086408"/>
            </a:xfrm>
          </p:grpSpPr>
          <p:sp>
            <p:nvSpPr>
              <p:cNvPr id="292" name="Arrow"/>
              <p:cNvSpPr/>
              <p:nvPr/>
            </p:nvSpPr>
            <p:spPr>
              <a:xfrm>
                <a:off x="38100" y="86694"/>
                <a:ext cx="1557339" cy="913020"/>
              </a:xfrm>
              <a:prstGeom prst="rightArrow">
                <a:avLst>
                  <a:gd name="adj1" fmla="val 63775"/>
                  <a:gd name="adj2" fmla="val 54467"/>
                </a:avLst>
              </a:prstGeom>
              <a:gradFill flip="none" rotWithShape="1">
                <a:gsLst>
                  <a:gs pos="0">
                    <a:srgbClr val="EAD468">
                      <a:alpha val="40540"/>
                    </a:srgbClr>
                  </a:gs>
                  <a:gs pos="100000">
                    <a:srgbClr val="F9E29A">
                      <a:alpha val="40540"/>
                    </a:srgbClr>
                  </a:gs>
                </a:gsLst>
                <a:lin ang="5400000" scaled="0"/>
              </a:gra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91" name="Arrow Arrow" descr="Arrow Arrow"/>
              <p:cNvPicPr>
                <a:picLocks noChangeAspect="0"/>
              </p:cNvPicPr>
              <p:nvPr/>
            </p:nvPicPr>
            <p:blipFill>
              <a:blip r:embed="rId4">
                <a:alphaModFix amt="40540"/>
                <a:extLst/>
              </a:blip>
              <a:stretch>
                <a:fillRect/>
              </a:stretch>
            </p:blipFill>
            <p:spPr>
              <a:xfrm>
                <a:off x="-1" y="-1"/>
                <a:ext cx="1651780" cy="1086410"/>
              </a:xfrm>
              <a:prstGeom prst="rect">
                <a:avLst/>
              </a:prstGeom>
              <a:effectLst/>
            </p:spPr>
          </p:pic>
        </p:gr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wipe(left)" transition="in">
                                      <p:cBhvr>
                                        <p:cTn id="7" dur="5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94"/>
                                        </p:tgtEl>
                                        <p:attrNameLst>
                                          <p:attrName>style.visibility</p:attrName>
                                        </p:attrNameLst>
                                      </p:cBhvr>
                                      <p:to>
                                        <p:strVal val="visible"/>
                                      </p:to>
                                    </p:set>
                                    <p:animEffect filter="wipe(left)" transition="in">
                                      <p:cBhvr>
                                        <p:cTn id="12"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P build="whole" bldLvl="1" animBg="1" rev="0" advAuto="0" spid="294"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96" name="Table 1"/>
          <p:cNvGraphicFramePr/>
          <p:nvPr/>
        </p:nvGraphicFramePr>
        <p:xfrm>
          <a:off x="466166" y="1421503"/>
          <a:ext cx="11838849" cy="57277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912544"/>
                <a:gridCol w="5913603"/>
              </a:tblGrid>
              <a:tr h="1143000">
                <a:tc>
                  <a:txBody>
                    <a:bodyPr/>
                    <a:lstStyle/>
                    <a:p>
                      <a:pPr defTabSz="914400">
                        <a:tabLst>
                          <a:tab pos="914400" algn="l"/>
                        </a:tabLst>
                        <a:defRPr b="0">
                          <a:solidFill>
                            <a:srgbClr val="000000"/>
                          </a:solidFill>
                        </a:defRPr>
                      </a:pPr>
                      <a:r>
                        <a:rPr b="1" sz="3000">
                          <a:solidFill>
                            <a:srgbClr val="FFFCF2"/>
                          </a:solidFill>
                          <a:effectLst>
                            <a:outerShdw sx="100000" sy="100000" kx="0" ky="0" algn="b" rotWithShape="0" blurRad="63500" dist="63500" dir="2468658">
                              <a:srgbClr val="000000"/>
                            </a:outerShdw>
                          </a:effectLst>
                          <a:latin typeface="Helvetica"/>
                          <a:ea typeface="Helvetica"/>
                          <a:cs typeface="Helvetica"/>
                          <a:sym typeface="Helvetica"/>
                        </a:rPr>
                        <a:t>Israel como Ejemplo</a:t>
                      </a:r>
                    </a:p>
                  </a:txBody>
                  <a:tcPr marL="50800" marR="50800" marT="50800" marB="50800" anchor="ctr" anchorCtr="0" horzOverflow="overflow">
                    <a:gradFill flip="none" rotWithShape="1">
                      <a:gsLst>
                        <a:gs pos="0">
                          <a:schemeClr val="accent5"/>
                        </a:gs>
                        <a:gs pos="100000">
                          <a:schemeClr val="accent5">
                            <a:hueOff val="74999"/>
                            <a:satOff val="18651"/>
                            <a:lumOff val="-19807"/>
                          </a:schemeClr>
                        </a:gs>
                      </a:gsLst>
                      <a:lin ang="5400000" scaled="0"/>
                    </a:gradFill>
                  </a:tcPr>
                </a:tc>
                <a:tc>
                  <a:txBody>
                    <a:bodyPr/>
                    <a:lstStyle/>
                    <a:p>
                      <a:pPr defTabSz="914400">
                        <a:tabLst>
                          <a:tab pos="914400" algn="l"/>
                        </a:tabLst>
                        <a:defRPr b="0">
                          <a:solidFill>
                            <a:srgbClr val="000000"/>
                          </a:solidFill>
                        </a:defRPr>
                      </a:pPr>
                      <a:r>
                        <a:rPr b="1" sz="3000">
                          <a:solidFill>
                            <a:srgbClr val="FFFCF2"/>
                          </a:solidFill>
                          <a:effectLst>
                            <a:outerShdw sx="100000" sy="100000" kx="0" ky="0" algn="b" rotWithShape="0" blurRad="63500" dist="63500" dir="2468658">
                              <a:srgbClr val="000000"/>
                            </a:outerShdw>
                          </a:effectLst>
                          <a:latin typeface="Helvetica"/>
                          <a:ea typeface="Helvetica"/>
                          <a:cs typeface="Helvetica"/>
                          <a:sym typeface="Helvetica"/>
                        </a:rPr>
                        <a:t>Applicacion hoy día </a:t>
                      </a:r>
                    </a:p>
                  </a:txBody>
                  <a:tcPr marL="50800" marR="50800" marT="50800" marB="50800" anchor="ctr" anchorCtr="0" horzOverflow="overflow">
                    <a:gradFill flip="none" rotWithShape="1">
                      <a:gsLst>
                        <a:gs pos="0">
                          <a:srgbClr val="EADD99"/>
                        </a:gs>
                        <a:gs pos="100000">
                          <a:srgbClr val="E6CB78"/>
                        </a:gs>
                      </a:gsLst>
                      <a:lin ang="5400000" scaled="0"/>
                    </a:gradFill>
                  </a:tcPr>
                </a:tc>
              </a:tr>
              <a:tr h="1143000">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Tenían Promesa</a:t>
                      </a:r>
                    </a:p>
                  </a:txBody>
                  <a:tcPr marL="50800" marR="50800" marT="50800" marB="50800" anchor="ctr" anchorCtr="0" horzOverflow="overflow">
                    <a:gradFill flip="none" rotWithShape="1">
                      <a:gsLst>
                        <a:gs pos="0">
                          <a:srgbClr val="FFFFFF"/>
                        </a:gs>
                        <a:gs pos="100000">
                          <a:srgbClr val="DCDDE0"/>
                        </a:gs>
                      </a:gsLst>
                      <a:lin ang="5400000" scaled="0"/>
                    </a:gradFill>
                  </a:tcPr>
                </a:tc>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Tenemos promesa - Heb 4:1</a:t>
                      </a:r>
                    </a:p>
                  </a:txBody>
                  <a:tcPr marL="50800" marR="50800" marT="50800" marB="50800" anchor="ctr" anchorCtr="0" horzOverflow="overflow">
                    <a:gradFill flip="none" rotWithShape="1">
                      <a:gsLst>
                        <a:gs pos="0">
                          <a:srgbClr val="FFFFFF"/>
                        </a:gs>
                        <a:gs pos="100000">
                          <a:srgbClr val="DCDDE0"/>
                        </a:gs>
                      </a:gsLst>
                      <a:lin ang="5400000" scaled="0"/>
                    </a:gradFill>
                  </a:tcPr>
                </a:tc>
              </a:tr>
              <a:tr h="1143000">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Murieron - (sin recibir la promesa) - Heb 3: 17</a:t>
                      </a:r>
                    </a:p>
                  </a:txBody>
                  <a:tcPr marL="50800" marR="50800" marT="50800" marB="50800" anchor="ctr" anchorCtr="0" horzOverflow="overflow">
                    <a:gradFill flip="none" rotWithShape="1">
                      <a:gsLst>
                        <a:gs pos="0">
                          <a:srgbClr val="FFFFFF"/>
                        </a:gs>
                        <a:gs pos="100000">
                          <a:srgbClr val="DCDDE0"/>
                        </a:gs>
                      </a:gsLst>
                      <a:lin ang="5400000" scaled="0"/>
                    </a:gradFill>
                  </a:tcPr>
                </a:tc>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La podemos perder- Hch 8:20-23- 1 Cor 9:27</a:t>
                      </a:r>
                    </a:p>
                  </a:txBody>
                  <a:tcPr marL="50800" marR="50800" marT="50800" marB="50800" anchor="ctr" anchorCtr="0" horzOverflow="overflow">
                    <a:gradFill flip="none" rotWithShape="1">
                      <a:gsLst>
                        <a:gs pos="0">
                          <a:srgbClr val="FFFFFF"/>
                        </a:gs>
                        <a:gs pos="100000">
                          <a:srgbClr val="DCDDE0"/>
                        </a:gs>
                      </a:gsLst>
                      <a:lin ang="5400000" scaled="0"/>
                    </a:gradFill>
                  </a:tcPr>
                </a:tc>
              </a:tr>
              <a:tr h="1143000">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Por falta de fe - Heb 3:19</a:t>
                      </a:r>
                    </a:p>
                  </a:txBody>
                  <a:tcPr marL="50800" marR="50800" marT="50800" marB="50800" anchor="ctr" anchorCtr="0" horzOverflow="overflow">
                    <a:gradFill flip="none" rotWithShape="1">
                      <a:gsLst>
                        <a:gs pos="0">
                          <a:srgbClr val="FFFFFF"/>
                        </a:gs>
                        <a:gs pos="100000">
                          <a:srgbClr val="DCDDE0"/>
                        </a:gs>
                      </a:gsLst>
                      <a:lin ang="5400000" scaled="0"/>
                    </a:gradFill>
                  </a:tcPr>
                </a:tc>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Por Incredulidad- Heb 4:11</a:t>
                      </a:r>
                    </a:p>
                  </a:txBody>
                  <a:tcPr marL="50800" marR="50800" marT="50800" marB="50800" anchor="ctr" anchorCtr="0" horzOverflow="overflow">
                    <a:gradFill flip="none" rotWithShape="1">
                      <a:gsLst>
                        <a:gs pos="0">
                          <a:srgbClr val="FFFFFF"/>
                        </a:gs>
                        <a:gs pos="100000">
                          <a:srgbClr val="DCDDE0"/>
                        </a:gs>
                      </a:gsLst>
                      <a:lin ang="5400000" scaled="0"/>
                    </a:gradFill>
                  </a:tcPr>
                </a:tc>
              </a:tr>
              <a:tr h="1143000">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1 Corintios 10:1-11</a:t>
                      </a:r>
                    </a:p>
                  </a:txBody>
                  <a:tcPr marL="50800" marR="50800" marT="50800" marB="50800" anchor="ctr" anchorCtr="0" horzOverflow="overflow">
                    <a:gradFill flip="none" rotWithShape="1">
                      <a:gsLst>
                        <a:gs pos="0">
                          <a:srgbClr val="FFFFFF"/>
                        </a:gs>
                        <a:gs pos="100000">
                          <a:srgbClr val="DCDDE0"/>
                        </a:gs>
                      </a:gsLst>
                      <a:lin ang="5400000" scaled="0"/>
                    </a:gradFill>
                  </a:tcPr>
                </a:tc>
                <a:tc>
                  <a:txBody>
                    <a:bodyPr/>
                    <a:lstStyle/>
                    <a:p>
                      <a:pPr defTabSz="914400">
                        <a:tabLst>
                          <a:tab pos="914400" algn="l"/>
                        </a:tabLst>
                        <a:defRPr>
                          <a:solidFill>
                            <a:srgbClr val="000000"/>
                          </a:solidFill>
                        </a:defRPr>
                      </a:pPr>
                      <a:r>
                        <a:rPr sz="3500">
                          <a:effectLst>
                            <a:outerShdw sx="100000" sy="100000" kx="0" ky="0" algn="b" rotWithShape="0" blurRad="76200" dist="76200" dir="2420485">
                              <a:srgbClr val="000000">
                                <a:alpha val="35000"/>
                              </a:srgbClr>
                            </a:outerShdw>
                          </a:effectLst>
                          <a:sym typeface="Baskerville"/>
                        </a:rPr>
                        <a:t>1 Corintios 10:11-13</a:t>
                      </a:r>
                    </a:p>
                  </a:txBody>
                  <a:tcPr marL="50800" marR="50800" marT="50800" marB="50800" anchor="ctr" anchorCtr="0" horzOverflow="overflow">
                    <a:gradFill flip="none" rotWithShape="1">
                      <a:gsLst>
                        <a:gs pos="0">
                          <a:srgbClr val="FFFFFF"/>
                        </a:gs>
                        <a:gs pos="100000">
                          <a:srgbClr val="DCDDE0"/>
                        </a:gs>
                      </a:gsLst>
                      <a:lin ang="5400000" scaled="0"/>
                    </a:gra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tgtEl>
                                        <p:attrNameLst>
                                          <p:attrName>style.visibility</p:attrName>
                                        </p:attrNameLst>
                                      </p:cBhvr>
                                      <p:to>
                                        <p:strVal val="visible"/>
                                      </p:to>
                                    </p:set>
                                    <p:animEffect filter="fade" transition="in">
                                      <p:cBhvr>
                                        <p:cTn id="7" dur="1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0" name="Group"/>
          <p:cNvGrpSpPr/>
          <p:nvPr/>
        </p:nvGrpSpPr>
        <p:grpSpPr>
          <a:xfrm>
            <a:off x="-3735" y="246419"/>
            <a:ext cx="12701985" cy="1951798"/>
            <a:chOff x="-44449" y="-44450"/>
            <a:chExt cx="12701984" cy="1951796"/>
          </a:xfrm>
        </p:grpSpPr>
        <p:pic>
          <p:nvPicPr>
            <p:cNvPr id="298" name="Rounded Rectangle Rounded rectangle" descr="Rounded Rectangle Rounded rectangle"/>
            <p:cNvPicPr>
              <a:picLocks noChangeAspect="0"/>
            </p:cNvPicPr>
            <p:nvPr/>
          </p:nvPicPr>
          <p:blipFill>
            <a:blip r:embed="rId3">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299" name="Acerquémonos, pues, confiadamente al trono de la gracia,  - 4:12-16"/>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600">
                  <a:solidFill>
                    <a:srgbClr val="AA4A5A"/>
                  </a:solidFill>
                  <a:latin typeface="Helvetica"/>
                  <a:ea typeface="Helvetica"/>
                  <a:cs typeface="Helvetica"/>
                  <a:sym typeface="Helvetica"/>
                </a:defRPr>
              </a:lvl1pPr>
            </a:lstStyle>
            <a:p>
              <a:pPr/>
              <a:r>
                <a:t>Acerquémonos, pues, confiadamente al trono de la gracia,  - 4:12-16</a:t>
              </a:r>
            </a:p>
          </p:txBody>
        </p:sp>
      </p:grpSp>
      <p:sp>
        <p:nvSpPr>
          <p:cNvPr id="301" name="Poder de la Palabra - 4:12…"/>
          <p:cNvSpPr/>
          <p:nvPr/>
        </p:nvSpPr>
        <p:spPr>
          <a:xfrm>
            <a:off x="3539719" y="2155351"/>
            <a:ext cx="9286991" cy="62865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8878" indent="-408878" algn="l">
              <a:spcBef>
                <a:spcPts val="600"/>
              </a:spcBef>
              <a:buClr>
                <a:srgbClr val="A29A85"/>
              </a:buClr>
              <a:buSzPct val="100000"/>
              <a:buChar char="•"/>
              <a:defRPr sz="4000">
                <a:solidFill>
                  <a:srgbClr val="000000"/>
                </a:solidFill>
              </a:defRPr>
            </a:pPr>
            <a:r>
              <a:rPr i="1"/>
              <a:t>Poder de la Palabra - 4:12</a:t>
            </a:r>
          </a:p>
          <a:p>
            <a:pPr lvl="1" marL="898071" indent="-478971" algn="l">
              <a:spcBef>
                <a:spcPts val="600"/>
              </a:spcBef>
              <a:buClr>
                <a:srgbClr val="A29A85"/>
              </a:buClr>
              <a:buSzPct val="100000"/>
              <a:buChar char="•"/>
              <a:defRPr sz="4000">
                <a:solidFill>
                  <a:srgbClr val="000000"/>
                </a:solidFill>
              </a:defRPr>
            </a:pPr>
            <a:r>
              <a:t>Es relevante - </a:t>
            </a:r>
          </a:p>
          <a:p>
            <a:pPr lvl="1" marL="898071" indent="-478971" algn="l">
              <a:spcBef>
                <a:spcPts val="600"/>
              </a:spcBef>
              <a:buClr>
                <a:srgbClr val="A29A85"/>
              </a:buClr>
              <a:buSzPct val="100000"/>
              <a:buChar char="•"/>
              <a:defRPr sz="4000">
                <a:solidFill>
                  <a:srgbClr val="000000"/>
                </a:solidFill>
              </a:defRPr>
            </a:pPr>
            <a:r>
              <a:rPr i="1"/>
              <a:t>(Viva Y Eficaz -</a:t>
            </a:r>
          </a:p>
          <a:p>
            <a:pPr lvl="2" marL="1270000" indent="-508000" algn="l">
              <a:spcBef>
                <a:spcPts val="600"/>
              </a:spcBef>
              <a:buClr>
                <a:srgbClr val="A29A85"/>
              </a:buClr>
              <a:buSzPct val="100000"/>
              <a:buChar char="•"/>
              <a:defRPr i="1" sz="4000">
                <a:solidFill>
                  <a:srgbClr val="000000"/>
                </a:solidFill>
              </a:defRPr>
            </a:pPr>
            <a:r>
              <a:t>Algunos muestran desinterés, menosprecian la palabra de Dios, (Rom 1:16,17; 1 Ped 1:23-25)</a:t>
            </a:r>
          </a:p>
          <a:p>
            <a:pPr lvl="2" marL="1270000" indent="-508000" algn="l">
              <a:spcBef>
                <a:spcPts val="600"/>
              </a:spcBef>
              <a:buClr>
                <a:srgbClr val="A29A85"/>
              </a:buClr>
              <a:buSzPct val="100000"/>
              <a:buChar char="•"/>
              <a:defRPr i="1" sz="4000">
                <a:solidFill>
                  <a:srgbClr val="000000"/>
                </a:solidFill>
              </a:defRPr>
            </a:pPr>
            <a:r>
              <a:t>(Acciones muestran su ignorancia) </a:t>
            </a:r>
          </a:p>
          <a:p>
            <a:pPr lvl="2" marL="1270000" indent="-508000" algn="l">
              <a:spcBef>
                <a:spcPts val="600"/>
              </a:spcBef>
              <a:buClr>
                <a:srgbClr val="A29A85"/>
              </a:buClr>
              <a:buSzPct val="100000"/>
              <a:buChar char="•"/>
              <a:defRPr i="1" sz="4000">
                <a:solidFill>
                  <a:srgbClr val="000000"/>
                </a:solidFill>
              </a:defRPr>
            </a:pPr>
            <a:r>
              <a:t>La palabra es “viva” ¿en que sentido?</a:t>
            </a:r>
          </a:p>
          <a:p>
            <a:pPr lvl="2" marL="1270000" indent="-508000" algn="l">
              <a:spcBef>
                <a:spcPts val="600"/>
              </a:spcBef>
              <a:buClr>
                <a:srgbClr val="A29A85"/>
              </a:buClr>
              <a:buSzPct val="100000"/>
              <a:buChar char="•"/>
              <a:defRPr i="1" sz="4000">
                <a:solidFill>
                  <a:srgbClr val="000000"/>
                </a:solidFill>
              </a:defRPr>
            </a:pPr>
            <a:r>
              <a:t>Produce vida en el hombre que obedece          (Juan 6:63,68; Lucas 8:11; Santiago 1:18)</a:t>
            </a:r>
          </a:p>
        </p:txBody>
      </p:sp>
      <p:pic>
        <p:nvPicPr>
          <p:cNvPr id="302" name="Hebreos 4:12… Hebreos 4:12 12 Porque la palabra de Dios es viva y eficaz, y más cortante que toda espada de dos filos; y penetra hasta partir el alma y el espíritu, las coyunturas y los tuétanos, y discierne los pensamientos y las intenciones del corazón" descr="Hebreos 4:12… Hebreos 4:12 12 Porque la palabra de Dios es viva y eficaz, y más cortante que toda espada de dos filos; y penetra hasta partir el alma y el espíritu, las coyunturas y los tuétanos, y discierne los pensamientos y las intenciones del corazón. "/>
          <p:cNvPicPr>
            <a:picLocks noChangeAspect="0"/>
          </p:cNvPicPr>
          <p:nvPr/>
        </p:nvPicPr>
        <p:blipFill>
          <a:blip r:embed="rId4">
            <a:extLst/>
          </a:blip>
          <a:stretch>
            <a:fillRect/>
          </a:stretch>
        </p:blipFill>
        <p:spPr>
          <a:xfrm>
            <a:off x="-284358" y="2728728"/>
            <a:ext cx="4815575" cy="6451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2"/>
                                        </p:tgtEl>
                                        <p:attrNameLst>
                                          <p:attrName>style.visibility</p:attrName>
                                        </p:attrNameLst>
                                      </p:cBhvr>
                                      <p:to>
                                        <p:strVal val="visible"/>
                                      </p:to>
                                    </p:set>
                                    <p:animEffect filter="wipe(left)" transition="in">
                                      <p:cBhvr>
                                        <p:cTn id="7" dur="500"/>
                                        <p:tgtEl>
                                          <p:spTgt spid="3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01">
                                            <p:bg/>
                                          </p:spTgt>
                                        </p:tgtEl>
                                        <p:attrNameLst>
                                          <p:attrName>style.visibility</p:attrName>
                                        </p:attrNameLst>
                                      </p:cBhvr>
                                      <p:to>
                                        <p:strVal val="visible"/>
                                      </p:to>
                                    </p:set>
                                    <p:animEffect filter="wipe(left)" transition="in">
                                      <p:cBhvr>
                                        <p:cTn id="12" dur="500"/>
                                        <p:tgtEl>
                                          <p:spTgt spid="301">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301">
                                            <p:txEl>
                                              <p:pRg st="0" end="0"/>
                                            </p:txEl>
                                          </p:spTgt>
                                        </p:tgtEl>
                                        <p:attrNameLst>
                                          <p:attrName>style.visibility</p:attrName>
                                        </p:attrNameLst>
                                      </p:cBhvr>
                                      <p:to>
                                        <p:strVal val="visible"/>
                                      </p:to>
                                    </p:set>
                                    <p:animEffect filter="wipe(left)" transition="in">
                                      <p:cBhvr>
                                        <p:cTn id="15" dur="500"/>
                                        <p:tgtEl>
                                          <p:spTgt spid="30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301">
                                            <p:txEl>
                                              <p:pRg st="1" end="1"/>
                                            </p:txEl>
                                          </p:spTgt>
                                        </p:tgtEl>
                                        <p:attrNameLst>
                                          <p:attrName>style.visibility</p:attrName>
                                        </p:attrNameLst>
                                      </p:cBhvr>
                                      <p:to>
                                        <p:strVal val="visible"/>
                                      </p:to>
                                    </p:set>
                                    <p:animEffect filter="wipe(left)" transition="in">
                                      <p:cBhvr>
                                        <p:cTn id="20" dur="500"/>
                                        <p:tgtEl>
                                          <p:spTgt spid="30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301">
                                            <p:txEl>
                                              <p:pRg st="2" end="2"/>
                                            </p:txEl>
                                          </p:spTgt>
                                        </p:tgtEl>
                                        <p:attrNameLst>
                                          <p:attrName>style.visibility</p:attrName>
                                        </p:attrNameLst>
                                      </p:cBhvr>
                                      <p:to>
                                        <p:strVal val="visible"/>
                                      </p:to>
                                    </p:set>
                                    <p:animEffect filter="wipe(left)" transition="in">
                                      <p:cBhvr>
                                        <p:cTn id="25" dur="500"/>
                                        <p:tgtEl>
                                          <p:spTgt spid="30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2" fill="hold">
                                  <p:stCondLst>
                                    <p:cond delay="0"/>
                                  </p:stCondLst>
                                  <p:iterate type="el" backwards="0">
                                    <p:tmAbs val="0"/>
                                  </p:iterate>
                                  <p:childTnLst>
                                    <p:set>
                                      <p:cBhvr>
                                        <p:cTn id="29" fill="hold"/>
                                        <p:tgtEl>
                                          <p:spTgt spid="301">
                                            <p:txEl>
                                              <p:pRg st="3" end="3"/>
                                            </p:txEl>
                                          </p:spTgt>
                                        </p:tgtEl>
                                        <p:attrNameLst>
                                          <p:attrName>style.visibility</p:attrName>
                                        </p:attrNameLst>
                                      </p:cBhvr>
                                      <p:to>
                                        <p:strVal val="visible"/>
                                      </p:to>
                                    </p:set>
                                    <p:animEffect filter="wipe(left)" transition="in">
                                      <p:cBhvr>
                                        <p:cTn id="30" dur="500"/>
                                        <p:tgtEl>
                                          <p:spTgt spid="30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2" fill="hold">
                                  <p:stCondLst>
                                    <p:cond delay="0"/>
                                  </p:stCondLst>
                                  <p:iterate type="el" backwards="0">
                                    <p:tmAbs val="0"/>
                                  </p:iterate>
                                  <p:childTnLst>
                                    <p:set>
                                      <p:cBhvr>
                                        <p:cTn id="34" fill="hold"/>
                                        <p:tgtEl>
                                          <p:spTgt spid="301">
                                            <p:txEl>
                                              <p:pRg st="4" end="4"/>
                                            </p:txEl>
                                          </p:spTgt>
                                        </p:tgtEl>
                                        <p:attrNameLst>
                                          <p:attrName>style.visibility</p:attrName>
                                        </p:attrNameLst>
                                      </p:cBhvr>
                                      <p:to>
                                        <p:strVal val="visible"/>
                                      </p:to>
                                    </p:set>
                                    <p:animEffect filter="wipe(left)" transition="in">
                                      <p:cBhvr>
                                        <p:cTn id="35" dur="500"/>
                                        <p:tgtEl>
                                          <p:spTgt spid="30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2" fill="hold">
                                  <p:stCondLst>
                                    <p:cond delay="0"/>
                                  </p:stCondLst>
                                  <p:iterate type="el" backwards="0">
                                    <p:tmAbs val="0"/>
                                  </p:iterate>
                                  <p:childTnLst>
                                    <p:set>
                                      <p:cBhvr>
                                        <p:cTn id="39" fill="hold"/>
                                        <p:tgtEl>
                                          <p:spTgt spid="301">
                                            <p:txEl>
                                              <p:pRg st="5" end="5"/>
                                            </p:txEl>
                                          </p:spTgt>
                                        </p:tgtEl>
                                        <p:attrNameLst>
                                          <p:attrName>style.visibility</p:attrName>
                                        </p:attrNameLst>
                                      </p:cBhvr>
                                      <p:to>
                                        <p:strVal val="visible"/>
                                      </p:to>
                                    </p:set>
                                    <p:animEffect filter="wipe(left)" transition="in">
                                      <p:cBhvr>
                                        <p:cTn id="40" dur="500"/>
                                        <p:tgtEl>
                                          <p:spTgt spid="30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2" fill="hold">
                                  <p:stCondLst>
                                    <p:cond delay="0"/>
                                  </p:stCondLst>
                                  <p:iterate type="el" backwards="0">
                                    <p:tmAbs val="0"/>
                                  </p:iterate>
                                  <p:childTnLst>
                                    <p:set>
                                      <p:cBhvr>
                                        <p:cTn id="44" fill="hold"/>
                                        <p:tgtEl>
                                          <p:spTgt spid="301">
                                            <p:txEl>
                                              <p:pRg st="6" end="6"/>
                                            </p:txEl>
                                          </p:spTgt>
                                        </p:tgtEl>
                                        <p:attrNameLst>
                                          <p:attrName>style.visibility</p:attrName>
                                        </p:attrNameLst>
                                      </p:cBhvr>
                                      <p:to>
                                        <p:strVal val="visible"/>
                                      </p:to>
                                    </p:set>
                                    <p:animEffect filter="wipe(left)" transition="in">
                                      <p:cBhvr>
                                        <p:cTn id="45" dur="500"/>
                                        <p:tgtEl>
                                          <p:spTgt spid="30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P build="p" bldLvl="5" animBg="1" rev="0" advAuto="0" spid="301"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La Palabra de Dios es como espada…"/>
          <p:cNvSpPr/>
          <p:nvPr/>
        </p:nvSpPr>
        <p:spPr>
          <a:xfrm>
            <a:off x="3858460" y="2605383"/>
            <a:ext cx="8863947" cy="54991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31541" indent="-531541" algn="l">
              <a:spcBef>
                <a:spcPts val="600"/>
              </a:spcBef>
              <a:buClr>
                <a:srgbClr val="A29A85"/>
              </a:buClr>
              <a:buSzPct val="100000"/>
              <a:buChar char="•"/>
              <a:defRPr sz="5200">
                <a:solidFill>
                  <a:srgbClr val="000000"/>
                </a:solidFill>
              </a:defRPr>
            </a:pPr>
            <a:r>
              <a:rPr i="1"/>
              <a:t>La Palabra de Dios es como espada</a:t>
            </a:r>
          </a:p>
          <a:p>
            <a:pPr lvl="2" marL="1422400" indent="-660400" algn="l">
              <a:spcBef>
                <a:spcPts val="600"/>
              </a:spcBef>
              <a:buClr>
                <a:srgbClr val="A29A85"/>
              </a:buClr>
              <a:buSzPct val="100000"/>
              <a:buChar char="•"/>
              <a:defRPr i="1" sz="5200">
                <a:solidFill>
                  <a:srgbClr val="000000"/>
                </a:solidFill>
              </a:defRPr>
            </a:pPr>
            <a:r>
              <a:t>La espada del Espíritu. (Efesios 6:17). </a:t>
            </a:r>
          </a:p>
          <a:p>
            <a:pPr lvl="2" marL="1422400" indent="-660400" algn="l">
              <a:spcBef>
                <a:spcPts val="600"/>
              </a:spcBef>
              <a:buClr>
                <a:srgbClr val="A29A85"/>
              </a:buClr>
              <a:buSzPct val="100000"/>
              <a:buChar char="•"/>
              <a:defRPr i="1" sz="5200">
                <a:solidFill>
                  <a:srgbClr val="000000"/>
                </a:solidFill>
              </a:defRPr>
            </a:pPr>
            <a:r>
              <a:t>La Palabra de Dios penetra lo más recóndito del hombre, y analiza las pensamientos y intenciones del hombre!</a:t>
            </a:r>
          </a:p>
        </p:txBody>
      </p:sp>
      <p:grpSp>
        <p:nvGrpSpPr>
          <p:cNvPr id="309" name="Group"/>
          <p:cNvGrpSpPr/>
          <p:nvPr/>
        </p:nvGrpSpPr>
        <p:grpSpPr>
          <a:xfrm>
            <a:off x="151407" y="618761"/>
            <a:ext cx="12701986" cy="1951798"/>
            <a:chOff x="-44449" y="-44450"/>
            <a:chExt cx="12701984" cy="1951796"/>
          </a:xfrm>
        </p:grpSpPr>
        <p:pic>
          <p:nvPicPr>
            <p:cNvPr id="307" name="Rounded Rectangle Rounded rectangle" descr="Rounded Rectangle Rounded rectangle"/>
            <p:cNvPicPr>
              <a:picLocks noChangeAspect="0"/>
            </p:cNvPicPr>
            <p:nvPr/>
          </p:nvPicPr>
          <p:blipFill>
            <a:blip r:embed="rId2">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08" name="Acerquémonos, pues, confiadamente al trono de la gracia,  - 4:12-16"/>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600">
                  <a:solidFill>
                    <a:srgbClr val="AA4A5A"/>
                  </a:solidFill>
                  <a:latin typeface="Helvetica"/>
                  <a:ea typeface="Helvetica"/>
                  <a:cs typeface="Helvetica"/>
                  <a:sym typeface="Helvetica"/>
                </a:defRPr>
              </a:lvl1pPr>
            </a:lstStyle>
            <a:p>
              <a:pPr/>
              <a:r>
                <a:t>Acerquémonos, pues, confiadamente al trono de la gracia,  - 4:12-16</a:t>
              </a:r>
            </a:p>
          </p:txBody>
        </p:sp>
      </p:grpSp>
      <p:grpSp>
        <p:nvGrpSpPr>
          <p:cNvPr id="312" name="Group"/>
          <p:cNvGrpSpPr/>
          <p:nvPr/>
        </p:nvGrpSpPr>
        <p:grpSpPr>
          <a:xfrm>
            <a:off x="-284358" y="2728728"/>
            <a:ext cx="11280088" cy="6451601"/>
            <a:chOff x="-292100" y="-342899"/>
            <a:chExt cx="11280087" cy="6451600"/>
          </a:xfrm>
        </p:grpSpPr>
        <p:pic>
          <p:nvPicPr>
            <p:cNvPr id="310" name="Hebreos 4:12… Hebreos 4:12 12 Porque la palabra de Dios es viva y eficaz, y más cortante que toda espada de dos filos; y penetra hasta partir el alma y el espíritu, las coyunturas y los tuétanos, y discierne los pensamientos y las intenciones del corazón" descr="Hebreos 4:12… Hebreos 4:12 12 Porque la palabra de Dios es viva y eficaz, y más cortante que toda espada de dos filos; y penetra hasta partir el alma y el espíritu, las coyunturas y los tuétanos, y discierne los pensamientos y las intenciones del corazón. "/>
            <p:cNvPicPr>
              <a:picLocks noChangeAspect="0"/>
            </p:cNvPicPr>
            <p:nvPr/>
          </p:nvPicPr>
          <p:blipFill>
            <a:blip r:embed="rId3">
              <a:extLst/>
            </a:blip>
            <a:stretch>
              <a:fillRect/>
            </a:stretch>
          </p:blipFill>
          <p:spPr>
            <a:xfrm>
              <a:off x="-292100" y="-342900"/>
              <a:ext cx="4815574" cy="6451601"/>
            </a:xfrm>
            <a:prstGeom prst="rect">
              <a:avLst/>
            </a:prstGeom>
            <a:effectLst/>
          </p:spPr>
        </p:pic>
        <p:sp>
          <p:nvSpPr>
            <p:cNvPr id="311" name="Line"/>
            <p:cNvSpPr/>
            <p:nvPr/>
          </p:nvSpPr>
          <p:spPr>
            <a:xfrm flipV="1">
              <a:off x="3448449" y="136808"/>
              <a:ext cx="7539539" cy="2451520"/>
            </a:xfrm>
            <a:prstGeom prst="line">
              <a:avLst/>
            </a:prstGeom>
            <a:noFill/>
            <a:ln w="76200" cap="flat">
              <a:solidFill>
                <a:srgbClr val="5F5857"/>
              </a:solidFill>
              <a:prstDash val="solid"/>
              <a:miter lim="400000"/>
              <a:headEnd type="triangle" w="med" len="med"/>
            </a:ln>
            <a:effectLst/>
          </p:spPr>
          <p:txBody>
            <a:bodyPr wrap="square" lIns="50800" tIns="50800" rIns="50800" bIns="50800" numCol="1" anchor="ctr">
              <a:noAutofit/>
            </a:bodyPr>
            <a:lstStyle/>
            <a:p>
              <a:pPr>
                <a:defRPr sz="4000"/>
              </a:pP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6"/>
                                        </p:tgtEl>
                                        <p:attrNameLst>
                                          <p:attrName>style.visibility</p:attrName>
                                        </p:attrNameLst>
                                      </p:cBhvr>
                                      <p:to>
                                        <p:strVal val="visible"/>
                                      </p:to>
                                    </p:set>
                                    <p:animEffect filter="wipe(left)" transition="in">
                                      <p:cBhvr>
                                        <p:cTn id="7" dur="5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12"/>
                                        </p:tgtEl>
                                        <p:attrNameLst>
                                          <p:attrName>style.visibility</p:attrName>
                                        </p:attrNameLst>
                                      </p:cBhvr>
                                      <p:to>
                                        <p:strVal val="visible"/>
                                      </p:to>
                                    </p:set>
                                    <p:animEffect filter="wipe(left)" transition="in">
                                      <p:cBhvr>
                                        <p:cTn id="12" dur="5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
      <p:bldP build="whole" bldLvl="1" animBg="1" rev="0" advAuto="0" spid="312"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Algunas Lecciones que podemos aprender del libro de los Hebreos 1:1-4:11"/>
          <p:cNvSpPr txBox="1"/>
          <p:nvPr/>
        </p:nvSpPr>
        <p:spPr>
          <a:xfrm>
            <a:off x="54874" y="368643"/>
            <a:ext cx="12522519" cy="1346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AA4A5A"/>
                </a:solidFill>
              </a:defRPr>
            </a:lvl1pPr>
          </a:lstStyle>
          <a:p>
            <a:pPr/>
            <a:r>
              <a:t>Algunas Lecciones que podemos aprender del libro de los Hebreos 1:1-4:11</a:t>
            </a:r>
          </a:p>
        </p:txBody>
      </p:sp>
      <p:sp>
        <p:nvSpPr>
          <p:cNvPr id="139" name="Lección  - 1:1-3 - Dios Nos Habla por medio de su Hijo -…"/>
          <p:cNvSpPr txBox="1"/>
          <p:nvPr/>
        </p:nvSpPr>
        <p:spPr>
          <a:xfrm>
            <a:off x="116000" y="1667023"/>
            <a:ext cx="12772800" cy="6006406"/>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5273" indent="-485273" algn="l">
              <a:spcBef>
                <a:spcPts val="1600"/>
              </a:spcBef>
              <a:buClr>
                <a:srgbClr val="A29A85"/>
              </a:buClr>
              <a:buSzPct val="100000"/>
              <a:buChar char="•"/>
              <a:defRPr b="1" sz="4400">
                <a:solidFill>
                  <a:srgbClr val="000000"/>
                </a:solidFill>
              </a:defRPr>
            </a:pPr>
            <a:r>
              <a:rPr i="1"/>
              <a:t>Lección  - 1:1-3</a:t>
            </a:r>
            <a:r>
              <a:t> - Dios Nos Habla por medio de su Hijo -</a:t>
            </a:r>
          </a:p>
          <a:p>
            <a:pPr marL="485273" indent="-485273" algn="l">
              <a:spcBef>
                <a:spcPts val="1600"/>
              </a:spcBef>
              <a:buClr>
                <a:srgbClr val="A29A85"/>
              </a:buClr>
              <a:buSzPct val="100000"/>
              <a:buChar char="•"/>
              <a:defRPr b="1" sz="4400">
                <a:solidFill>
                  <a:srgbClr val="000000"/>
                </a:solidFill>
              </a:defRPr>
            </a:pPr>
            <a:r>
              <a:rPr i="1"/>
              <a:t>Lección - 1:4-2:4</a:t>
            </a:r>
            <a:r>
              <a:t> - Cristo superior a los ángeles - 7</a:t>
            </a:r>
          </a:p>
          <a:p>
            <a:pPr marL="485273" indent="-485273" algn="l">
              <a:spcBef>
                <a:spcPts val="1600"/>
              </a:spcBef>
              <a:buClr>
                <a:srgbClr val="A29A85"/>
              </a:buClr>
              <a:buSzPct val="100000"/>
              <a:buChar char="•"/>
              <a:defRPr b="1" sz="4400">
                <a:solidFill>
                  <a:srgbClr val="000000"/>
                </a:solidFill>
              </a:defRPr>
            </a:pPr>
            <a:r>
              <a:rPr i="1"/>
              <a:t>Lección  - 2:5-18</a:t>
            </a:r>
            <a:r>
              <a:t> - Un mejor sacrificio - 12</a:t>
            </a:r>
          </a:p>
          <a:p>
            <a:pPr marL="485273" indent="-485273" algn="l">
              <a:spcBef>
                <a:spcPts val="1600"/>
              </a:spcBef>
              <a:buClr>
                <a:srgbClr val="A29A85"/>
              </a:buClr>
              <a:buSzPct val="100000"/>
              <a:buChar char="•"/>
              <a:defRPr b="1" sz="4400">
                <a:solidFill>
                  <a:srgbClr val="000000"/>
                </a:solidFill>
              </a:defRPr>
            </a:pPr>
            <a:r>
              <a:rPr i="1"/>
              <a:t>Lección - 3:1-19</a:t>
            </a:r>
            <a:r>
              <a:t> - Cristo Es Superior que Moises - 18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39">
                                            <p:bg/>
                                          </p:spTgt>
                                        </p:tgtEl>
                                        <p:attrNameLst>
                                          <p:attrName>style.visibility</p:attrName>
                                        </p:attrNameLst>
                                      </p:cBhvr>
                                      <p:to>
                                        <p:strVal val="visible"/>
                                      </p:to>
                                    </p:set>
                                    <p:animEffect filter="wipe(left)" transition="in">
                                      <p:cBhvr>
                                        <p:cTn id="7" dur="1500"/>
                                        <p:tgtEl>
                                          <p:spTgt spid="13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39">
                                            <p:txEl>
                                              <p:pRg st="0" end="0"/>
                                            </p:txEl>
                                          </p:spTgt>
                                        </p:tgtEl>
                                        <p:attrNameLst>
                                          <p:attrName>style.visibility</p:attrName>
                                        </p:attrNameLst>
                                      </p:cBhvr>
                                      <p:to>
                                        <p:strVal val="visible"/>
                                      </p:to>
                                    </p:set>
                                    <p:animEffect filter="wipe(left)" transition="in">
                                      <p:cBhvr>
                                        <p:cTn id="10" dur="1500"/>
                                        <p:tgtEl>
                                          <p:spTgt spid="1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39">
                                            <p:txEl>
                                              <p:pRg st="1" end="1"/>
                                            </p:txEl>
                                          </p:spTgt>
                                        </p:tgtEl>
                                        <p:attrNameLst>
                                          <p:attrName>style.visibility</p:attrName>
                                        </p:attrNameLst>
                                      </p:cBhvr>
                                      <p:to>
                                        <p:strVal val="visible"/>
                                      </p:to>
                                    </p:set>
                                    <p:animEffect filter="wipe(left)" transition="in">
                                      <p:cBhvr>
                                        <p:cTn id="15" dur="1500"/>
                                        <p:tgtEl>
                                          <p:spTgt spid="1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39">
                                            <p:txEl>
                                              <p:pRg st="2" end="2"/>
                                            </p:txEl>
                                          </p:spTgt>
                                        </p:tgtEl>
                                        <p:attrNameLst>
                                          <p:attrName>style.visibility</p:attrName>
                                        </p:attrNameLst>
                                      </p:cBhvr>
                                      <p:to>
                                        <p:strVal val="visible"/>
                                      </p:to>
                                    </p:set>
                                    <p:animEffect filter="wipe(left)" transition="in">
                                      <p:cBhvr>
                                        <p:cTn id="20" dur="1500"/>
                                        <p:tgtEl>
                                          <p:spTgt spid="1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39">
                                            <p:txEl>
                                              <p:pRg st="3" end="3"/>
                                            </p:txEl>
                                          </p:spTgt>
                                        </p:tgtEl>
                                        <p:attrNameLst>
                                          <p:attrName>style.visibility</p:attrName>
                                        </p:attrNameLst>
                                      </p:cBhvr>
                                      <p:to>
                                        <p:strVal val="visible"/>
                                      </p:to>
                                    </p:set>
                                    <p:animEffect filter="wipe(left)" transition="in">
                                      <p:cBhvr>
                                        <p:cTn id="25" dur="1500"/>
                                        <p:tgtEl>
                                          <p:spTgt spid="13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39">
                                            <p:txEl>
                                              <p:pRg st="4" end="4"/>
                                            </p:txEl>
                                          </p:spTgt>
                                        </p:tgtEl>
                                        <p:attrNameLst>
                                          <p:attrName>style.visibility</p:attrName>
                                        </p:attrNameLst>
                                      </p:cBhvr>
                                      <p:to>
                                        <p:strVal val="visible"/>
                                      </p:to>
                                    </p:set>
                                    <p:animEffect filter="wipe(left)" transition="in">
                                      <p:cBhvr>
                                        <p:cTn id="30" dur="1500"/>
                                        <p:tgtEl>
                                          <p:spTgt spid="13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9"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iscierne los Pensamientos y Intenciones del Corazón…"/>
          <p:cNvSpPr/>
          <p:nvPr/>
        </p:nvSpPr>
        <p:spPr>
          <a:xfrm>
            <a:off x="22045" y="3105809"/>
            <a:ext cx="12610587" cy="33782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72429" indent="-572429" algn="l">
              <a:spcBef>
                <a:spcPts val="600"/>
              </a:spcBef>
              <a:buClr>
                <a:srgbClr val="A29A85"/>
              </a:buClr>
              <a:buSzPct val="100000"/>
              <a:buChar char="•"/>
              <a:defRPr sz="5600">
                <a:solidFill>
                  <a:srgbClr val="000000"/>
                </a:solidFill>
              </a:defRPr>
            </a:pPr>
            <a:r>
              <a:rPr i="1"/>
              <a:t>Discierne los Pensamientos y Intenciones del Corazón  </a:t>
            </a:r>
          </a:p>
          <a:p>
            <a:pPr lvl="2" marL="1452282" indent="-690282" algn="l">
              <a:spcBef>
                <a:spcPts val="600"/>
              </a:spcBef>
              <a:buClr>
                <a:srgbClr val="A29A85"/>
              </a:buClr>
              <a:buSzPct val="100000"/>
              <a:buChar char="•"/>
              <a:defRPr i="1" sz="5600">
                <a:solidFill>
                  <a:srgbClr val="000000"/>
                </a:solidFill>
              </a:defRPr>
            </a:pPr>
            <a:r>
              <a:t>La Palabra identifica y expone el verdadero creyente al falso también -  Heb 4:1-11 -  </a:t>
            </a:r>
          </a:p>
        </p:txBody>
      </p:sp>
      <p:grpSp>
        <p:nvGrpSpPr>
          <p:cNvPr id="317" name="Group"/>
          <p:cNvGrpSpPr/>
          <p:nvPr/>
        </p:nvGrpSpPr>
        <p:grpSpPr>
          <a:xfrm>
            <a:off x="151407" y="618761"/>
            <a:ext cx="12701986" cy="1951798"/>
            <a:chOff x="-44449" y="-44450"/>
            <a:chExt cx="12701984" cy="1951796"/>
          </a:xfrm>
        </p:grpSpPr>
        <p:pic>
          <p:nvPicPr>
            <p:cNvPr id="315" name="Rounded Rectangle Rounded rectangle" descr="Rounded Rectangle Rounded rectangle"/>
            <p:cNvPicPr>
              <a:picLocks noChangeAspect="0"/>
            </p:cNvPicPr>
            <p:nvPr/>
          </p:nvPicPr>
          <p:blipFill>
            <a:blip r:embed="rId2">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16" name="Acerquémonos, pues, confiadamente al trono de la gracia,  - 4:12-16"/>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600">
                  <a:solidFill>
                    <a:srgbClr val="AA4A5A"/>
                  </a:solidFill>
                  <a:latin typeface="Helvetica"/>
                  <a:ea typeface="Helvetica"/>
                  <a:cs typeface="Helvetica"/>
                  <a:sym typeface="Helvetica"/>
                </a:defRPr>
              </a:lvl1pPr>
            </a:lstStyle>
            <a:p>
              <a:pPr/>
              <a:r>
                <a:t>Acerquémonos, pues, confiadamente al trono de la gracia,  - 4:12-16</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wipe(left)" transition="in">
                                      <p:cBhvr>
                                        <p:cTn id="7" dur="1500"/>
                                        <p:tgtEl>
                                          <p:spTgt spid="31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Nada ni nadie está oculto ante los ojos dé Dios 4:13…"/>
          <p:cNvSpPr/>
          <p:nvPr/>
        </p:nvSpPr>
        <p:spPr>
          <a:xfrm>
            <a:off x="124246" y="3429000"/>
            <a:ext cx="12756308" cy="6299200"/>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03095" indent="-603095" algn="l">
              <a:spcBef>
                <a:spcPts val="600"/>
              </a:spcBef>
              <a:buClr>
                <a:srgbClr val="A29A85"/>
              </a:buClr>
              <a:buSzPct val="100000"/>
              <a:buChar char="•"/>
              <a:defRPr sz="5900">
                <a:solidFill>
                  <a:srgbClr val="000000"/>
                </a:solidFill>
              </a:defRPr>
            </a:pPr>
            <a:r>
              <a:rPr i="1"/>
              <a:t>Nada ni nadie está oculto ante los ojos dé Dios 4:13</a:t>
            </a:r>
          </a:p>
          <a:p>
            <a:pPr lvl="1" marL="1125582" indent="-706482" algn="l">
              <a:spcBef>
                <a:spcPts val="600"/>
              </a:spcBef>
              <a:buClr>
                <a:srgbClr val="A29A85"/>
              </a:buClr>
              <a:buSzPct val="100000"/>
              <a:buChar char="•"/>
              <a:defRPr sz="5900">
                <a:solidFill>
                  <a:srgbClr val="000000"/>
                </a:solidFill>
              </a:defRPr>
            </a:pPr>
            <a:r>
              <a:t>Todo lo Sabe - Salmos 139:1-12; .</a:t>
            </a:r>
          </a:p>
          <a:p>
            <a:pPr lvl="2" marL="1511300" indent="-749300" algn="l">
              <a:spcBef>
                <a:spcPts val="600"/>
              </a:spcBef>
              <a:buClr>
                <a:srgbClr val="A29A85"/>
              </a:buClr>
              <a:buSzPct val="100000"/>
              <a:buChar char="•"/>
              <a:defRPr i="1" sz="5900">
                <a:solidFill>
                  <a:srgbClr val="000000"/>
                </a:solidFill>
              </a:defRPr>
            </a:pPr>
            <a:r>
              <a:t>Dios Conoce nuestros corazones - Lucas 16:15</a:t>
            </a:r>
          </a:p>
          <a:p>
            <a:pPr lvl="2" marL="1511300" indent="-749300" algn="l">
              <a:spcBef>
                <a:spcPts val="600"/>
              </a:spcBef>
              <a:buClr>
                <a:srgbClr val="A29A85"/>
              </a:buClr>
              <a:buSzPct val="100000"/>
              <a:buChar char="•"/>
              <a:defRPr i="1" sz="5900">
                <a:solidFill>
                  <a:srgbClr val="000000"/>
                </a:solidFill>
              </a:defRPr>
            </a:pPr>
            <a:r>
              <a:t>Dios Conoce nuestras obras - Ecl 12:13,14</a:t>
            </a:r>
          </a:p>
        </p:txBody>
      </p:sp>
      <p:grpSp>
        <p:nvGrpSpPr>
          <p:cNvPr id="322" name="Group"/>
          <p:cNvGrpSpPr/>
          <p:nvPr/>
        </p:nvGrpSpPr>
        <p:grpSpPr>
          <a:xfrm>
            <a:off x="151407" y="618761"/>
            <a:ext cx="12701986" cy="1951798"/>
            <a:chOff x="-44449" y="-44450"/>
            <a:chExt cx="12701984" cy="1951796"/>
          </a:xfrm>
        </p:grpSpPr>
        <p:pic>
          <p:nvPicPr>
            <p:cNvPr id="320" name="Rounded Rectangle Rounded rectangle" descr="Rounded Rectangle Rounded rectangle"/>
            <p:cNvPicPr>
              <a:picLocks noChangeAspect="0"/>
            </p:cNvPicPr>
            <p:nvPr/>
          </p:nvPicPr>
          <p:blipFill>
            <a:blip r:embed="rId2">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21" name="Acerquémonos, pues, confiadamente al trono de la gracia,  - 4:12-16"/>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600">
                  <a:solidFill>
                    <a:srgbClr val="AA4A5A"/>
                  </a:solidFill>
                  <a:latin typeface="Helvetica"/>
                  <a:ea typeface="Helvetica"/>
                  <a:cs typeface="Helvetica"/>
                  <a:sym typeface="Helvetica"/>
                </a:defRPr>
              </a:lvl1pPr>
            </a:lstStyle>
            <a:p>
              <a:pPr/>
              <a:r>
                <a:t>Acerquémonos, pues, confiadamente al trono de la gracia,  - 4:12-16</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9">
                                            <p:txEl>
                                              <p:pRg st="2" end="2"/>
                                            </p:txEl>
                                          </p:spTgt>
                                        </p:tgtEl>
                                        <p:attrNameLst>
                                          <p:attrName>style.visibility</p:attrName>
                                        </p:attrNameLst>
                                      </p:cBhvr>
                                      <p:to>
                                        <p:strVal val="visible"/>
                                      </p:to>
                                    </p:set>
                                    <p:animEffect filter="wipe(left)" transition="in">
                                      <p:cBhvr>
                                        <p:cTn id="7" dur="1500"/>
                                        <p:tgtEl>
                                          <p:spTgt spid="3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9">
                                            <p:txEl>
                                              <p:pRg st="3" end="3"/>
                                            </p:txEl>
                                          </p:spTgt>
                                        </p:tgtEl>
                                        <p:attrNameLst>
                                          <p:attrName>style.visibility</p:attrName>
                                        </p:attrNameLst>
                                      </p:cBhvr>
                                      <p:to>
                                        <p:strVal val="visible"/>
                                      </p:to>
                                    </p:set>
                                    <p:animEffect filter="wipe(left)" transition="in">
                                      <p:cBhvr>
                                        <p:cTn id="12" dur="1500"/>
                                        <p:tgtEl>
                                          <p:spTgt spid="31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etengamos nuestra profesión - 4:14…"/>
          <p:cNvSpPr/>
          <p:nvPr/>
        </p:nvSpPr>
        <p:spPr>
          <a:xfrm>
            <a:off x="-265751" y="3126120"/>
            <a:ext cx="12697280" cy="4851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600"/>
              </a:spcBef>
              <a:defRPr sz="5200">
                <a:solidFill>
                  <a:srgbClr val="000000"/>
                </a:solidFill>
              </a:defRPr>
            </a:pPr>
          </a:p>
          <a:p>
            <a:pPr lvl="1" marL="1041762" indent="-622662" algn="l">
              <a:spcBef>
                <a:spcPts val="600"/>
              </a:spcBef>
              <a:buClr>
                <a:srgbClr val="A29A85"/>
              </a:buClr>
              <a:buSzPct val="100000"/>
              <a:buChar char="•"/>
              <a:defRPr sz="5200">
                <a:solidFill>
                  <a:srgbClr val="000000"/>
                </a:solidFill>
              </a:defRPr>
            </a:pPr>
            <a:r>
              <a:t>Retengamos nuestra profesión - 4:14</a:t>
            </a:r>
          </a:p>
          <a:p>
            <a:pPr lvl="2" marL="1422400" indent="-660400" algn="l">
              <a:spcBef>
                <a:spcPts val="600"/>
              </a:spcBef>
              <a:buClr>
                <a:srgbClr val="A29A85"/>
              </a:buClr>
              <a:buSzPct val="100000"/>
              <a:buChar char="•"/>
              <a:defRPr i="1" sz="5200">
                <a:solidFill>
                  <a:srgbClr val="000000"/>
                </a:solidFill>
              </a:defRPr>
            </a:pPr>
            <a:r>
              <a:t>Este es un de los temas y propósito de la epístola de las Hebreos- 10:23</a:t>
            </a:r>
          </a:p>
          <a:p>
            <a:pPr lvl="2" marL="1422400" indent="-660400" algn="l">
              <a:spcBef>
                <a:spcPts val="600"/>
              </a:spcBef>
              <a:buClr>
                <a:srgbClr val="A29A85"/>
              </a:buClr>
              <a:buSzPct val="100000"/>
              <a:buChar char="•"/>
              <a:defRPr i="1" sz="5200">
                <a:solidFill>
                  <a:srgbClr val="000000"/>
                </a:solidFill>
              </a:defRPr>
            </a:pPr>
            <a:r>
              <a:t>El término “por tanto” aparece repetidamente - 13 veces - expresando advertencia, exhortación </a:t>
            </a:r>
          </a:p>
        </p:txBody>
      </p:sp>
      <p:grpSp>
        <p:nvGrpSpPr>
          <p:cNvPr id="327" name="Group"/>
          <p:cNvGrpSpPr/>
          <p:nvPr/>
        </p:nvGrpSpPr>
        <p:grpSpPr>
          <a:xfrm>
            <a:off x="259172" y="295659"/>
            <a:ext cx="12701985" cy="2559897"/>
            <a:chOff x="-44449" y="-44450"/>
            <a:chExt cx="12701984" cy="2559895"/>
          </a:xfrm>
        </p:grpSpPr>
        <p:pic>
          <p:nvPicPr>
            <p:cNvPr id="325" name="Rounded Rectangle Rounded rectangle" descr="Rounded Rectangle Rounded rectangle"/>
            <p:cNvPicPr>
              <a:picLocks noChangeAspect="0"/>
            </p:cNvPicPr>
            <p:nvPr/>
          </p:nvPicPr>
          <p:blipFill>
            <a:blip r:embed="rId2">
              <a:extLst/>
            </a:blip>
            <a:stretch>
              <a:fillRect/>
            </a:stretch>
          </p:blipFill>
          <p:spPr>
            <a:xfrm>
              <a:off x="-44450" y="-44450"/>
              <a:ext cx="12701985" cy="2559896"/>
            </a:xfrm>
            <a:prstGeom prst="rect">
              <a:avLst/>
            </a:prstGeom>
            <a:effectLst>
              <a:outerShdw sx="100000" sy="100000" kx="0" ky="0" algn="b" rotWithShape="0" blurRad="190500" dist="63500" dir="5400000">
                <a:srgbClr val="000000">
                  <a:alpha val="58317"/>
                </a:srgbClr>
              </a:outerShdw>
            </a:effectLst>
          </p:spPr>
        </p:pic>
        <p:sp>
          <p:nvSpPr>
            <p:cNvPr id="326" name="Por tanto, teniendo un gran sumo sacerdote que traspasó los cielos, Jesús el Hijo de Dios, retengamos nuestra profesión.  4:14"/>
            <p:cNvSpPr/>
            <p:nvPr/>
          </p:nvSpPr>
          <p:spPr>
            <a:xfrm>
              <a:off x="17170" y="1235497"/>
              <a:ext cx="1233242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100">
                  <a:solidFill>
                    <a:srgbClr val="B51A00"/>
                  </a:solidFill>
                  <a:effectLst>
                    <a:outerShdw sx="100000" sy="100000" kx="0" ky="0" algn="b" rotWithShape="0" blurRad="38100" dist="12700" dir="5400000">
                      <a:srgbClr val="000000">
                        <a:alpha val="50000"/>
                      </a:srgbClr>
                    </a:outerShdw>
                  </a:effectLst>
                </a:defRPr>
              </a:lvl1pPr>
            </a:lstStyle>
            <a:p>
              <a:pPr/>
              <a:r>
                <a:t> Por tanto, teniendo un gran sumo sacerdote que traspasó los cielos, Jesús el Hijo de Dios, retengamos nuestra profesión.  4:14</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txEl>
                                              <p:pRg st="2" end="2"/>
                                            </p:txEl>
                                          </p:spTgt>
                                        </p:tgtEl>
                                        <p:attrNameLst>
                                          <p:attrName>style.visibility</p:attrName>
                                        </p:attrNameLst>
                                      </p:cBhvr>
                                      <p:to>
                                        <p:strVal val="visible"/>
                                      </p:to>
                                    </p:set>
                                    <p:animEffect filter="wipe(left)" transition="in">
                                      <p:cBhvr>
                                        <p:cTn id="7" dur="1500"/>
                                        <p:tgtEl>
                                          <p:spTgt spid="32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4">
                                            <p:txEl>
                                              <p:pRg st="3" end="3"/>
                                            </p:txEl>
                                          </p:spTgt>
                                        </p:tgtEl>
                                        <p:attrNameLst>
                                          <p:attrName>style.visibility</p:attrName>
                                        </p:attrNameLst>
                                      </p:cBhvr>
                                      <p:to>
                                        <p:strVal val="visible"/>
                                      </p:to>
                                    </p:set>
                                    <p:animEffect filter="wipe(left)" transition="in">
                                      <p:cBhvr>
                                        <p:cTn id="12" dur="1500"/>
                                        <p:tgtEl>
                                          <p:spTgt spid="32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in ser Merecedores…"/>
          <p:cNvSpPr/>
          <p:nvPr/>
        </p:nvSpPr>
        <p:spPr>
          <a:xfrm>
            <a:off x="217563" y="3343755"/>
            <a:ext cx="8148084" cy="38481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70559" indent="-670559" algn="l">
              <a:spcBef>
                <a:spcPts val="600"/>
              </a:spcBef>
              <a:buClr>
                <a:srgbClr val="A29A85"/>
              </a:buClr>
              <a:buSzPct val="100000"/>
              <a:buChar char="•"/>
              <a:defRPr sz="6400">
                <a:solidFill>
                  <a:srgbClr val="000000"/>
                </a:solidFill>
              </a:defRPr>
            </a:pPr>
            <a:r>
              <a:t>Sin ser Merecedores </a:t>
            </a:r>
          </a:p>
          <a:p>
            <a:pPr marL="670559" indent="-670559" algn="l">
              <a:spcBef>
                <a:spcPts val="600"/>
              </a:spcBef>
              <a:buClr>
                <a:srgbClr val="A29A85"/>
              </a:buClr>
              <a:buSzPct val="100000"/>
              <a:buChar char="•"/>
              <a:defRPr sz="6400">
                <a:solidFill>
                  <a:srgbClr val="000000"/>
                </a:solidFill>
              </a:defRPr>
            </a:pPr>
            <a:r>
              <a:rPr i="1"/>
              <a:t>Pero sin embargo podemos acercarnos al Trono de la  Gracia Dios  - 4:14-16</a:t>
            </a:r>
          </a:p>
        </p:txBody>
      </p:sp>
      <p:grpSp>
        <p:nvGrpSpPr>
          <p:cNvPr id="332" name="Group"/>
          <p:cNvGrpSpPr/>
          <p:nvPr/>
        </p:nvGrpSpPr>
        <p:grpSpPr>
          <a:xfrm>
            <a:off x="151407" y="618761"/>
            <a:ext cx="12701986" cy="1951798"/>
            <a:chOff x="-44449" y="-44450"/>
            <a:chExt cx="12701984" cy="1951796"/>
          </a:xfrm>
        </p:grpSpPr>
        <p:pic>
          <p:nvPicPr>
            <p:cNvPr id="330" name="Rounded Rectangle Rounded rectangle" descr="Rounded Rectangle Rounded rectangle"/>
            <p:cNvPicPr>
              <a:picLocks noChangeAspect="0"/>
            </p:cNvPicPr>
            <p:nvPr/>
          </p:nvPicPr>
          <p:blipFill>
            <a:blip r:embed="rId2">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31" name="Acerquémonos, pues, confiadamente al trono de la gracia,  - 4:12-16"/>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600">
                  <a:solidFill>
                    <a:srgbClr val="AA4A5A"/>
                  </a:solidFill>
                  <a:latin typeface="Helvetica"/>
                  <a:ea typeface="Helvetica"/>
                  <a:cs typeface="Helvetica"/>
                  <a:sym typeface="Helvetica"/>
                </a:defRPr>
              </a:lvl1pPr>
            </a:lstStyle>
            <a:p>
              <a:pPr/>
              <a:r>
                <a:t>Acerquémonos, pues, confiadamente al trono de la gracia,  - 4:12-16</a:t>
              </a:r>
            </a:p>
          </p:txBody>
        </p:sp>
      </p:grpSp>
      <p:pic>
        <p:nvPicPr>
          <p:cNvPr id="333" name="Hebreos 4:14… Hebreos 4:14 14 Por tanto, teniendo un gran sumo sacerdote que traspasó los cielos, Jesús el Hijo de Dios, retengamos nuestra profesión. " descr="Hebreos 4:14… Hebreos 4:14 14 Por tanto, teniendo un gran sumo sacerdote que traspasó los cielos, Jesús el Hijo de Dios, retengamos nuestra profesión. "/>
          <p:cNvPicPr>
            <a:picLocks noChangeAspect="0"/>
          </p:cNvPicPr>
          <p:nvPr/>
        </p:nvPicPr>
        <p:blipFill>
          <a:blip r:embed="rId3">
            <a:extLst/>
          </a:blip>
          <a:stretch>
            <a:fillRect/>
          </a:stretch>
        </p:blipFill>
        <p:spPr>
          <a:xfrm>
            <a:off x="8681015" y="2197100"/>
            <a:ext cx="4815574" cy="5359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9">
                                            <p:txEl>
                                              <p:pRg st="1" end="1"/>
                                            </p:txEl>
                                          </p:spTgt>
                                        </p:tgtEl>
                                        <p:attrNameLst>
                                          <p:attrName>style.visibility</p:attrName>
                                        </p:attrNameLst>
                                      </p:cBhvr>
                                      <p:to>
                                        <p:strVal val="visible"/>
                                      </p:to>
                                    </p:set>
                                    <p:animEffect filter="wipe(left)" transition="in">
                                      <p:cBhvr>
                                        <p:cTn id="7" dur="1500"/>
                                        <p:tgtEl>
                                          <p:spTgt spid="32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9"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Jesus puede compadecerse de nuestras debilidades  - 4:15"/>
          <p:cNvSpPr/>
          <p:nvPr/>
        </p:nvSpPr>
        <p:spPr>
          <a:xfrm>
            <a:off x="390157" y="4452772"/>
            <a:ext cx="12224486" cy="2159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1269274" indent="-850174" algn="l">
              <a:spcBef>
                <a:spcPts val="600"/>
              </a:spcBef>
              <a:buClr>
                <a:srgbClr val="A29A85"/>
              </a:buClr>
              <a:buSzPct val="100000"/>
              <a:buChar char="•"/>
              <a:defRPr sz="7100">
                <a:solidFill>
                  <a:srgbClr val="000000"/>
                </a:solidFill>
              </a:defRPr>
            </a:pPr>
            <a:r>
              <a:t>Jesus puede compadecerse de nuestras debilidades  - 4:15</a:t>
            </a:r>
          </a:p>
        </p:txBody>
      </p:sp>
      <p:grpSp>
        <p:nvGrpSpPr>
          <p:cNvPr id="338" name="Group"/>
          <p:cNvGrpSpPr/>
          <p:nvPr/>
        </p:nvGrpSpPr>
        <p:grpSpPr>
          <a:xfrm>
            <a:off x="-17937" y="-312632"/>
            <a:ext cx="12701986" cy="3067929"/>
            <a:chOff x="-44449" y="-44450"/>
            <a:chExt cx="12701984" cy="3067928"/>
          </a:xfrm>
        </p:grpSpPr>
        <p:pic>
          <p:nvPicPr>
            <p:cNvPr id="336" name="Rounded Rectangle Rounded rectangle" descr="Rounded Rectangle Rounded rectangle"/>
            <p:cNvPicPr>
              <a:picLocks noChangeAspect="0"/>
            </p:cNvPicPr>
            <p:nvPr/>
          </p:nvPicPr>
          <p:blipFill>
            <a:blip r:embed="rId2">
              <a:extLst/>
            </a:blip>
            <a:stretch>
              <a:fillRect/>
            </a:stretch>
          </p:blipFill>
          <p:spPr>
            <a:xfrm>
              <a:off x="-44450" y="-44450"/>
              <a:ext cx="12701985" cy="3067929"/>
            </a:xfrm>
            <a:prstGeom prst="rect">
              <a:avLst/>
            </a:prstGeom>
            <a:effectLst>
              <a:outerShdw sx="100000" sy="100000" kx="0" ky="0" algn="b" rotWithShape="0" blurRad="190500" dist="63500" dir="5400000">
                <a:srgbClr val="000000">
                  <a:alpha val="58317"/>
                </a:srgbClr>
              </a:outerShdw>
            </a:effectLst>
          </p:spPr>
        </p:pic>
        <p:sp>
          <p:nvSpPr>
            <p:cNvPr id="337" name="Porque no tenemos un sumo sacerdote que no pueda compadecerse de nuestras debilidades, sino uno que fue tentado en todo según nuestra semejanza, pero sin pecado - 4:15"/>
            <p:cNvSpPr/>
            <p:nvPr/>
          </p:nvSpPr>
          <p:spPr>
            <a:xfrm>
              <a:off x="140329" y="1753049"/>
              <a:ext cx="1233242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3700">
                  <a:solidFill>
                    <a:srgbClr val="AA4A5A"/>
                  </a:solidFill>
                  <a:latin typeface="Helvetica"/>
                  <a:ea typeface="Helvetica"/>
                  <a:cs typeface="Helvetica"/>
                  <a:sym typeface="Helvetica"/>
                </a:defRPr>
              </a:lvl1pPr>
            </a:lstStyle>
            <a:p>
              <a:pPr/>
              <a:r>
                <a:t>Porque no tenemos un sumo sacerdote que no pueda compadecerse de nuestras debilidades, sino uno que fue tentado en todo según nuestra semejanza, pero sin pecado - 4:15</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bg/>
                                          </p:spTgt>
                                        </p:tgtEl>
                                        <p:attrNameLst>
                                          <p:attrName>style.visibility</p:attrName>
                                        </p:attrNameLst>
                                      </p:cBhvr>
                                      <p:to>
                                        <p:strVal val="visible"/>
                                      </p:to>
                                    </p:set>
                                    <p:animEffect filter="wipe(left)" transition="in">
                                      <p:cBhvr>
                                        <p:cTn id="7" dur="1500"/>
                                        <p:tgtEl>
                                          <p:spTgt spid="33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5">
                                            <p:txEl>
                                              <p:pRg st="0" end="0"/>
                                            </p:txEl>
                                          </p:spTgt>
                                        </p:tgtEl>
                                        <p:attrNameLst>
                                          <p:attrName>style.visibility</p:attrName>
                                        </p:attrNameLst>
                                      </p:cBhvr>
                                      <p:to>
                                        <p:strVal val="visible"/>
                                      </p:to>
                                    </p:set>
                                    <p:animEffect filter="wipe(left)" transition="in">
                                      <p:cBhvr>
                                        <p:cTn id="10" dur="1500"/>
                                        <p:tgtEl>
                                          <p:spTgt spid="335">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Jesus, habiendo venido a este mundo como ciervo, (Fil 2:6-8), nos da la confianza de que sí nos puede entender  en nuestras pruebas, tribulaciones. ( Heb 2:17,18; Juan 11:35)"/>
          <p:cNvSpPr/>
          <p:nvPr/>
        </p:nvSpPr>
        <p:spPr>
          <a:xfrm>
            <a:off x="394604" y="2605383"/>
            <a:ext cx="12327803" cy="67691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600"/>
              </a:spcBef>
              <a:defRPr sz="6600">
                <a:solidFill>
                  <a:srgbClr val="000000"/>
                </a:solidFill>
              </a:defRPr>
            </a:pPr>
          </a:p>
          <a:p>
            <a:pPr lvl="2" marL="1471246" indent="-709246" algn="l">
              <a:spcBef>
                <a:spcPts val="600"/>
              </a:spcBef>
              <a:buClr>
                <a:srgbClr val="A29A85"/>
              </a:buClr>
              <a:buSzPct val="100000"/>
              <a:buChar char="•"/>
              <a:defRPr i="1" sz="6600">
                <a:solidFill>
                  <a:srgbClr val="000000"/>
                </a:solidFill>
              </a:defRPr>
            </a:pPr>
            <a:r>
              <a:t>Jesus, habiendo venido a este mundo como ciervo, (Fil 2:6-8), nos da la confianza de que sí nos puede entender  en nuestras pruebas, tribulaciones. ( Heb 2:17,18; Juan 11:35)</a:t>
            </a:r>
          </a:p>
        </p:txBody>
      </p:sp>
      <p:grpSp>
        <p:nvGrpSpPr>
          <p:cNvPr id="343" name="Group"/>
          <p:cNvGrpSpPr/>
          <p:nvPr/>
        </p:nvGrpSpPr>
        <p:grpSpPr>
          <a:xfrm>
            <a:off x="-17937" y="-312632"/>
            <a:ext cx="12701986" cy="3067929"/>
            <a:chOff x="-44449" y="-44450"/>
            <a:chExt cx="12701984" cy="3067928"/>
          </a:xfrm>
        </p:grpSpPr>
        <p:pic>
          <p:nvPicPr>
            <p:cNvPr id="341" name="Rounded Rectangle Rounded rectangle" descr="Rounded Rectangle Rounded rectangle"/>
            <p:cNvPicPr>
              <a:picLocks noChangeAspect="0"/>
            </p:cNvPicPr>
            <p:nvPr/>
          </p:nvPicPr>
          <p:blipFill>
            <a:blip r:embed="rId2">
              <a:extLst/>
            </a:blip>
            <a:stretch>
              <a:fillRect/>
            </a:stretch>
          </p:blipFill>
          <p:spPr>
            <a:xfrm>
              <a:off x="-44450" y="-44450"/>
              <a:ext cx="12701985" cy="3067929"/>
            </a:xfrm>
            <a:prstGeom prst="rect">
              <a:avLst/>
            </a:prstGeom>
            <a:effectLst>
              <a:outerShdw sx="100000" sy="100000" kx="0" ky="0" algn="b" rotWithShape="0" blurRad="190500" dist="63500" dir="5400000">
                <a:srgbClr val="000000">
                  <a:alpha val="58317"/>
                </a:srgbClr>
              </a:outerShdw>
            </a:effectLst>
          </p:spPr>
        </p:pic>
        <p:sp>
          <p:nvSpPr>
            <p:cNvPr id="342" name="Porque no tenemos un sumo sacerdote que no pueda compadecerse de nuestras debilidades, sino uno que fue tentado en todo según nuestra semejanza, pero sin pecado - 4:15"/>
            <p:cNvSpPr/>
            <p:nvPr/>
          </p:nvSpPr>
          <p:spPr>
            <a:xfrm>
              <a:off x="140329" y="1753049"/>
              <a:ext cx="1233242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3700">
                  <a:solidFill>
                    <a:srgbClr val="AA4A5A"/>
                  </a:solidFill>
                  <a:latin typeface="Helvetica"/>
                  <a:ea typeface="Helvetica"/>
                  <a:cs typeface="Helvetica"/>
                  <a:sym typeface="Helvetica"/>
                </a:defRPr>
              </a:lvl1pPr>
            </a:lstStyle>
            <a:p>
              <a:pPr/>
              <a:r>
                <a:t>Porque no tenemos un sumo sacerdote que no pueda compadecerse de nuestras debilidades, sino uno que fue tentado en todo según nuestra semejanza, pero sin pecado - 4:15</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0">
                                            <p:txEl>
                                              <p:pRg st="1" end="1"/>
                                            </p:txEl>
                                          </p:spTgt>
                                        </p:tgtEl>
                                        <p:attrNameLst>
                                          <p:attrName>style.visibility</p:attrName>
                                        </p:attrNameLst>
                                      </p:cBhvr>
                                      <p:to>
                                        <p:strVal val="visible"/>
                                      </p:to>
                                    </p:set>
                                    <p:animEffect filter="wipe(left)" transition="in">
                                      <p:cBhvr>
                                        <p:cTn id="7" dur="1500"/>
                                        <p:tgtEl>
                                          <p:spTgt spid="34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0"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Image" descr="Image"/>
          <p:cNvPicPr>
            <a:picLocks noChangeAspect="0"/>
          </p:cNvPicPr>
          <p:nvPr/>
        </p:nvPicPr>
        <p:blipFill>
          <a:blip r:embed="rId2">
            <a:extLst/>
          </a:blip>
          <a:stretch>
            <a:fillRect/>
          </a:stretch>
        </p:blipFill>
        <p:spPr>
          <a:xfrm>
            <a:off x="517687" y="1696299"/>
            <a:ext cx="8411744" cy="9355836"/>
          </a:xfrm>
          <a:prstGeom prst="rect">
            <a:avLst/>
          </a:prstGeom>
        </p:spPr>
      </p:pic>
      <p:grpSp>
        <p:nvGrpSpPr>
          <p:cNvPr id="348" name="Group"/>
          <p:cNvGrpSpPr/>
          <p:nvPr/>
        </p:nvGrpSpPr>
        <p:grpSpPr>
          <a:xfrm>
            <a:off x="-3735" y="246419"/>
            <a:ext cx="12701985" cy="1951798"/>
            <a:chOff x="-44449" y="-44450"/>
            <a:chExt cx="12701984" cy="1951796"/>
          </a:xfrm>
        </p:grpSpPr>
        <p:pic>
          <p:nvPicPr>
            <p:cNvPr id="346" name="Rounded Rectangle Rounded rectangle" descr="Rounded Rectangle Rounded rectangle"/>
            <p:cNvPicPr>
              <a:picLocks noChangeAspect="0"/>
            </p:cNvPicPr>
            <p:nvPr/>
          </p:nvPicPr>
          <p:blipFill>
            <a:blip r:embed="rId3">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47" name="El Peligro de la Inmadurez y   - 5:11-6:8"/>
            <p:cNvSpPr/>
            <p:nvPr/>
          </p:nvSpPr>
          <p:spPr>
            <a:xfrm>
              <a:off x="310252" y="531398"/>
              <a:ext cx="12332427" cy="8001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600">
                  <a:solidFill>
                    <a:srgbClr val="AA4A5A"/>
                  </a:solidFill>
                  <a:latin typeface="Helvetica"/>
                  <a:ea typeface="Helvetica"/>
                  <a:cs typeface="Helvetica"/>
                  <a:sym typeface="Helvetica"/>
                </a:defRPr>
              </a:lvl1pPr>
            </a:lstStyle>
            <a:p>
              <a:pPr/>
              <a:r>
                <a:t>El Peligro de la Inmadurez y   - 5:11-6:8</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5"/>
                                        </p:tgtEl>
                                        <p:attrNameLst>
                                          <p:attrName>style.visibility</p:attrName>
                                        </p:attrNameLst>
                                      </p:cBhvr>
                                      <p:to>
                                        <p:strVal val="visible"/>
                                      </p:to>
                                    </p:set>
                                    <p:animEffect filter="wipe(left)" transition="in">
                                      <p:cBhvr>
                                        <p:cTn id="7" dur="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5"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Razones porque algunos no Crecen  5:11-14…"/>
          <p:cNvSpPr/>
          <p:nvPr/>
        </p:nvSpPr>
        <p:spPr>
          <a:xfrm>
            <a:off x="4128544" y="2422307"/>
            <a:ext cx="8587778" cy="6195133"/>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900"/>
              </a:spcBef>
              <a:buClr>
                <a:srgbClr val="A29A85"/>
              </a:buClr>
              <a:buSzPct val="100000"/>
              <a:buChar char="•"/>
              <a:defRPr sz="4800">
                <a:solidFill>
                  <a:srgbClr val="000000"/>
                </a:solidFill>
              </a:defRPr>
            </a:pPr>
            <a:r>
              <a:rPr i="1"/>
              <a:t>Razones porque algunos no Crecen  5:11-14</a:t>
            </a:r>
          </a:p>
          <a:p>
            <a:pPr lvl="1" marL="1035423" indent="-616323" algn="l">
              <a:spcBef>
                <a:spcPts val="900"/>
              </a:spcBef>
              <a:buClr>
                <a:srgbClr val="A29A85"/>
              </a:buClr>
              <a:buSzPct val="100000"/>
              <a:buChar char="•"/>
              <a:defRPr sz="5000">
                <a:solidFill>
                  <a:srgbClr val="000000"/>
                </a:solidFill>
              </a:defRPr>
            </a:pPr>
            <a:r>
              <a:rPr>
                <a:latin typeface="Helvetica"/>
                <a:ea typeface="Helvetica"/>
                <a:cs typeface="Helvetica"/>
                <a:sym typeface="Helvetica"/>
              </a:rPr>
              <a:t>Tardos para oír: vs. 11</a:t>
            </a:r>
            <a:endParaRPr>
              <a:latin typeface="Helvetica"/>
              <a:ea typeface="Helvetica"/>
              <a:cs typeface="Helvetica"/>
              <a:sym typeface="Helvetica"/>
            </a:endParaRPr>
          </a:p>
          <a:p>
            <a:pPr lvl="1" marL="1035423" indent="-616323" algn="l">
              <a:spcBef>
                <a:spcPts val="900"/>
              </a:spcBef>
              <a:buClr>
                <a:srgbClr val="A29A85"/>
              </a:buClr>
              <a:buSzPct val="100000"/>
              <a:buChar char="•"/>
              <a:defRPr sz="5000">
                <a:solidFill>
                  <a:srgbClr val="000000"/>
                </a:solidFill>
              </a:defRPr>
            </a:pPr>
            <a:r>
              <a:rPr>
                <a:latin typeface="Helvetica"/>
                <a:ea typeface="Helvetica"/>
                <a:cs typeface="Helvetica"/>
                <a:sym typeface="Helvetica"/>
              </a:rPr>
              <a:t> </a:t>
            </a:r>
            <a:r>
              <a:t>Mt 13:14,15 -</a:t>
            </a:r>
            <a:endParaRPr i="1"/>
          </a:p>
          <a:p>
            <a:pPr lvl="1" marL="1035423" indent="-616323" algn="l">
              <a:spcBef>
                <a:spcPts val="900"/>
              </a:spcBef>
              <a:buClr>
                <a:srgbClr val="A29A85"/>
              </a:buClr>
              <a:buSzPct val="100000"/>
              <a:buChar char="•"/>
              <a:defRPr sz="5000">
                <a:solidFill>
                  <a:srgbClr val="000000"/>
                </a:solidFill>
              </a:defRPr>
            </a:pPr>
            <a:r>
              <a:rPr i="1"/>
              <a:t>(Judíos - habían aceptado los primeros rudimentos, pero no habían entendido que había que dejar de seguir la Ley) </a:t>
            </a:r>
          </a:p>
        </p:txBody>
      </p:sp>
      <p:pic>
        <p:nvPicPr>
          <p:cNvPr id="351" name="Hebreos 5:11… Hebreos 5:11 Acerca de esto tenemos mucho que decir, y difícil de explicar, por cuanto os habéis hecho tardos para oír " descr="Hebreos 5:11… Hebreos 5:11 Acerca de esto tenemos mucho que decir, y difícil de explicar, por cuanto os habéis hecho tardos para oír "/>
          <p:cNvPicPr>
            <a:picLocks noChangeAspect="0"/>
          </p:cNvPicPr>
          <p:nvPr/>
        </p:nvPicPr>
        <p:blipFill>
          <a:blip r:embed="rId3">
            <a:extLst/>
          </a:blip>
          <a:stretch>
            <a:fillRect/>
          </a:stretch>
        </p:blipFill>
        <p:spPr>
          <a:xfrm>
            <a:off x="-85585" y="2057400"/>
            <a:ext cx="4815575" cy="7137400"/>
          </a:xfrm>
          <a:prstGeom prst="rect">
            <a:avLst/>
          </a:prstGeom>
        </p:spPr>
      </p:pic>
      <p:grpSp>
        <p:nvGrpSpPr>
          <p:cNvPr id="354" name="Group"/>
          <p:cNvGrpSpPr/>
          <p:nvPr/>
        </p:nvGrpSpPr>
        <p:grpSpPr>
          <a:xfrm>
            <a:off x="-3735" y="246419"/>
            <a:ext cx="12701985" cy="1951798"/>
            <a:chOff x="-44449" y="-44450"/>
            <a:chExt cx="12701984" cy="1951796"/>
          </a:xfrm>
        </p:grpSpPr>
        <p:pic>
          <p:nvPicPr>
            <p:cNvPr id="352" name="Rounded Rectangle Rounded rectangle" descr="Rounded Rectangle Rounded rectangle"/>
            <p:cNvPicPr>
              <a:picLocks noChangeAspect="0"/>
            </p:cNvPicPr>
            <p:nvPr/>
          </p:nvPicPr>
          <p:blipFill>
            <a:blip r:embed="rId4">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53" name="El Peligro de la Inmadurez y…"/>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4600">
                  <a:solidFill>
                    <a:srgbClr val="AA4A5A"/>
                  </a:solidFill>
                  <a:latin typeface="Helvetica"/>
                  <a:ea typeface="Helvetica"/>
                  <a:cs typeface="Helvetica"/>
                  <a:sym typeface="Helvetica"/>
                </a:defRPr>
              </a:pPr>
              <a:r>
                <a:t>El Peligro de la Inmadurez y</a:t>
              </a:r>
            </a:p>
            <a:p>
              <a:pPr>
                <a:defRPr b="1" sz="4600">
                  <a:solidFill>
                    <a:srgbClr val="AA4A5A"/>
                  </a:solidFill>
                  <a:latin typeface="Helvetica"/>
                  <a:ea typeface="Helvetica"/>
                  <a:cs typeface="Helvetica"/>
                  <a:sym typeface="Helvetica"/>
                </a:defRPr>
              </a:pPr>
              <a:r>
                <a:rPr i="1"/>
                <a:t>apostasía</a:t>
              </a:r>
              <a:r>
                <a:t>    - 5:11-6:8</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0">
                                            <p:txEl>
                                              <p:pRg st="1" end="1"/>
                                            </p:txEl>
                                          </p:spTgt>
                                        </p:tgtEl>
                                        <p:attrNameLst>
                                          <p:attrName>style.visibility</p:attrName>
                                        </p:attrNameLst>
                                      </p:cBhvr>
                                      <p:to>
                                        <p:strVal val="visible"/>
                                      </p:to>
                                    </p:set>
                                    <p:animEffect filter="wipe(left)" transition="in">
                                      <p:cBhvr>
                                        <p:cTn id="7" dur="1500"/>
                                        <p:tgtEl>
                                          <p:spTgt spid="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51"/>
                                        </p:tgtEl>
                                        <p:attrNameLst>
                                          <p:attrName>style.visibility</p:attrName>
                                        </p:attrNameLst>
                                      </p:cBhvr>
                                      <p:to>
                                        <p:strVal val="visible"/>
                                      </p:to>
                                    </p:set>
                                    <p:animEffect filter="wipe(left)" transition="in">
                                      <p:cBhvr>
                                        <p:cTn id="12" dur="5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0">
                                            <p:txEl>
                                              <p:pRg st="2" end="2"/>
                                            </p:txEl>
                                          </p:spTgt>
                                        </p:tgtEl>
                                        <p:attrNameLst>
                                          <p:attrName>style.visibility</p:attrName>
                                        </p:attrNameLst>
                                      </p:cBhvr>
                                      <p:to>
                                        <p:strVal val="visible"/>
                                      </p:to>
                                    </p:set>
                                    <p:animEffect filter="wipe(left)" transition="in">
                                      <p:cBhvr>
                                        <p:cTn id="17" dur="1500"/>
                                        <p:tgtEl>
                                          <p:spTgt spid="3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50">
                                            <p:txEl>
                                              <p:pRg st="3" end="3"/>
                                            </p:txEl>
                                          </p:spTgt>
                                        </p:tgtEl>
                                        <p:attrNameLst>
                                          <p:attrName>style.visibility</p:attrName>
                                        </p:attrNameLst>
                                      </p:cBhvr>
                                      <p:to>
                                        <p:strVal val="visible"/>
                                      </p:to>
                                    </p:set>
                                    <p:animEffect filter="wipe(left)" transition="in">
                                      <p:cBhvr>
                                        <p:cTn id="22" dur="1500"/>
                                        <p:tgtEl>
                                          <p:spTgt spid="35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P build="whole" bldLvl="1" animBg="1" rev="0" advAuto="0" spid="351"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Razones Porque algunos no Crecen y la apostasía esta a la vuelta de la esquina…"/>
          <p:cNvSpPr/>
          <p:nvPr/>
        </p:nvSpPr>
        <p:spPr>
          <a:xfrm>
            <a:off x="470670" y="2312782"/>
            <a:ext cx="11782769" cy="6961182"/>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27831" indent="-427831" algn="l">
              <a:spcBef>
                <a:spcPts val="900"/>
              </a:spcBef>
              <a:buClr>
                <a:srgbClr val="A29A85"/>
              </a:buClr>
              <a:buSzPct val="100000"/>
              <a:buChar char="•"/>
              <a:defRPr sz="4900">
                <a:solidFill>
                  <a:srgbClr val="000000"/>
                </a:solidFill>
              </a:defRPr>
            </a:pPr>
            <a:r>
              <a:rPr i="1"/>
              <a:t>Razones Porque algunos no Crecen y la apostasía esta a la vuelta de la esquina  </a:t>
            </a:r>
            <a:endParaRPr i="1"/>
          </a:p>
          <a:p>
            <a:pPr marL="427831" indent="-427831" algn="l">
              <a:spcBef>
                <a:spcPts val="900"/>
              </a:spcBef>
              <a:buClr>
                <a:srgbClr val="A29A85"/>
              </a:buClr>
              <a:buSzPct val="100000"/>
              <a:buChar char="•"/>
              <a:defRPr sz="4900">
                <a:solidFill>
                  <a:srgbClr val="000000"/>
                </a:solidFill>
              </a:defRPr>
            </a:pPr>
            <a:r>
              <a:rPr i="1"/>
              <a:t> - 5:11-14</a:t>
            </a:r>
          </a:p>
          <a:p>
            <a:pPr lvl="1" marL="1023097" indent="-603997" algn="l">
              <a:spcBef>
                <a:spcPts val="900"/>
              </a:spcBef>
              <a:buClr>
                <a:srgbClr val="A29A85"/>
              </a:buClr>
              <a:buSzPct val="100000"/>
              <a:buChar char="•"/>
              <a:defRPr sz="4900">
                <a:solidFill>
                  <a:srgbClr val="000000"/>
                </a:solidFill>
              </a:defRPr>
            </a:pPr>
            <a:r>
              <a:rPr>
                <a:latin typeface="Helvetica"/>
                <a:ea typeface="Helvetica"/>
                <a:cs typeface="Helvetica"/>
                <a:sym typeface="Helvetica"/>
              </a:rPr>
              <a:t>INEXPERTO en la Palabra: vs 12,13</a:t>
            </a:r>
            <a:r>
              <a:t> -                    </a:t>
            </a:r>
            <a:r>
              <a:rPr i="1"/>
              <a:t>Sin  experiencia, sabiduría , entendimiento  </a:t>
            </a:r>
            <a:r>
              <a:t>-</a:t>
            </a:r>
            <a:endParaRPr i="1"/>
          </a:p>
          <a:p>
            <a:pPr lvl="1" marL="1060846" indent="-641746" algn="l">
              <a:spcBef>
                <a:spcPts val="900"/>
              </a:spcBef>
              <a:buClr>
                <a:srgbClr val="A29A85"/>
              </a:buClr>
              <a:buSzPct val="100000"/>
              <a:buChar char="•"/>
              <a:defRPr sz="4900">
                <a:solidFill>
                  <a:srgbClr val="000000"/>
                </a:solidFill>
              </a:defRPr>
            </a:pPr>
            <a:r>
              <a:rPr i="1"/>
              <a:t>“</a:t>
            </a:r>
            <a:r>
              <a:rPr b="1" i="1"/>
              <a:t>Primeros Rudimentos</a:t>
            </a:r>
            <a:r>
              <a:rPr i="1"/>
              <a:t>” -                                             </a:t>
            </a:r>
            <a:r>
              <a:t>“</a:t>
            </a:r>
            <a:r>
              <a:rPr i="1"/>
              <a:t>Los primeros rudimentos </a:t>
            </a:r>
            <a:r>
              <a:t>” - Heb 6:1,2.</a:t>
            </a:r>
          </a:p>
          <a:p>
            <a:pPr lvl="1" marL="1060846" indent="-641746" algn="l">
              <a:spcBef>
                <a:spcPts val="900"/>
              </a:spcBef>
              <a:buClr>
                <a:srgbClr val="A29A85"/>
              </a:buClr>
              <a:buSzPct val="100000"/>
              <a:buChar char="•"/>
              <a:defRPr sz="4900">
                <a:solidFill>
                  <a:srgbClr val="000000"/>
                </a:solidFill>
              </a:defRPr>
            </a:pPr>
            <a:r>
              <a:t>“</a:t>
            </a:r>
            <a:r>
              <a:rPr b="1" i="1"/>
              <a:t>La Palabra de Dios</a:t>
            </a:r>
            <a:r>
              <a:t>”                    Refiere a lo más básico.</a:t>
            </a:r>
          </a:p>
        </p:txBody>
      </p:sp>
      <p:grpSp>
        <p:nvGrpSpPr>
          <p:cNvPr id="361" name="Group"/>
          <p:cNvGrpSpPr/>
          <p:nvPr/>
        </p:nvGrpSpPr>
        <p:grpSpPr>
          <a:xfrm>
            <a:off x="-3735" y="246419"/>
            <a:ext cx="12701985" cy="1951798"/>
            <a:chOff x="-44449" y="-44450"/>
            <a:chExt cx="12701984" cy="1951796"/>
          </a:xfrm>
        </p:grpSpPr>
        <p:pic>
          <p:nvPicPr>
            <p:cNvPr id="359" name="Rounded Rectangle Rounded rectangle" descr="Rounded Rectangle Rounded rectangle"/>
            <p:cNvPicPr>
              <a:picLocks noChangeAspect="0"/>
            </p:cNvPicPr>
            <p:nvPr/>
          </p:nvPicPr>
          <p:blipFill>
            <a:blip r:embed="rId3">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60" name="El Peligro de la Inmadurez y…"/>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4600">
                  <a:solidFill>
                    <a:srgbClr val="AA4A5A"/>
                  </a:solidFill>
                  <a:latin typeface="Helvetica"/>
                  <a:ea typeface="Helvetica"/>
                  <a:cs typeface="Helvetica"/>
                  <a:sym typeface="Helvetica"/>
                </a:defRPr>
              </a:pPr>
              <a:r>
                <a:t>El Peligro de la Inmadurez y</a:t>
              </a:r>
            </a:p>
            <a:p>
              <a:pPr>
                <a:defRPr b="1" sz="4600">
                  <a:solidFill>
                    <a:srgbClr val="AA4A5A"/>
                  </a:solidFill>
                  <a:latin typeface="Helvetica"/>
                  <a:ea typeface="Helvetica"/>
                  <a:cs typeface="Helvetica"/>
                  <a:sym typeface="Helvetica"/>
                </a:defRPr>
              </a:pPr>
              <a:r>
                <a:t>La </a:t>
              </a:r>
              <a:r>
                <a:rPr i="1"/>
                <a:t>apostasía</a:t>
              </a:r>
              <a:r>
                <a:t>    - 5:11-6:8</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8">
                                            <p:bg/>
                                          </p:spTgt>
                                        </p:tgtEl>
                                        <p:attrNameLst>
                                          <p:attrName>style.visibility</p:attrName>
                                        </p:attrNameLst>
                                      </p:cBhvr>
                                      <p:to>
                                        <p:strVal val="visible"/>
                                      </p:to>
                                    </p:set>
                                    <p:animEffect filter="wipe(left)" transition="in">
                                      <p:cBhvr>
                                        <p:cTn id="7" dur="500"/>
                                        <p:tgtEl>
                                          <p:spTgt spid="35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8">
                                            <p:txEl>
                                              <p:pRg st="0" end="0"/>
                                            </p:txEl>
                                          </p:spTgt>
                                        </p:tgtEl>
                                        <p:attrNameLst>
                                          <p:attrName>style.visibility</p:attrName>
                                        </p:attrNameLst>
                                      </p:cBhvr>
                                      <p:to>
                                        <p:strVal val="visible"/>
                                      </p:to>
                                    </p:set>
                                    <p:animEffect filter="wipe(left)" transition="in">
                                      <p:cBhvr>
                                        <p:cTn id="10" dur="500"/>
                                        <p:tgtEl>
                                          <p:spTgt spid="3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8">
                                            <p:txEl>
                                              <p:pRg st="1" end="1"/>
                                            </p:txEl>
                                          </p:spTgt>
                                        </p:tgtEl>
                                        <p:attrNameLst>
                                          <p:attrName>style.visibility</p:attrName>
                                        </p:attrNameLst>
                                      </p:cBhvr>
                                      <p:to>
                                        <p:strVal val="visible"/>
                                      </p:to>
                                    </p:set>
                                    <p:animEffect filter="wipe(left)" transition="in">
                                      <p:cBhvr>
                                        <p:cTn id="15" dur="500"/>
                                        <p:tgtEl>
                                          <p:spTgt spid="3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58">
                                            <p:txEl>
                                              <p:pRg st="2" end="2"/>
                                            </p:txEl>
                                          </p:spTgt>
                                        </p:tgtEl>
                                        <p:attrNameLst>
                                          <p:attrName>style.visibility</p:attrName>
                                        </p:attrNameLst>
                                      </p:cBhvr>
                                      <p:to>
                                        <p:strVal val="visible"/>
                                      </p:to>
                                    </p:set>
                                    <p:animEffect filter="wipe(left)" transition="in">
                                      <p:cBhvr>
                                        <p:cTn id="20" dur="500"/>
                                        <p:tgtEl>
                                          <p:spTgt spid="35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58">
                                            <p:txEl>
                                              <p:pRg st="3" end="3"/>
                                            </p:txEl>
                                          </p:spTgt>
                                        </p:tgtEl>
                                        <p:attrNameLst>
                                          <p:attrName>style.visibility</p:attrName>
                                        </p:attrNameLst>
                                      </p:cBhvr>
                                      <p:to>
                                        <p:strVal val="visible"/>
                                      </p:to>
                                    </p:set>
                                    <p:animEffect filter="wipe(left)" transition="in">
                                      <p:cBhvr>
                                        <p:cTn id="25" dur="500"/>
                                        <p:tgtEl>
                                          <p:spTgt spid="35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58">
                                            <p:txEl>
                                              <p:pRg st="4" end="4"/>
                                            </p:txEl>
                                          </p:spTgt>
                                        </p:tgtEl>
                                        <p:attrNameLst>
                                          <p:attrName>style.visibility</p:attrName>
                                        </p:attrNameLst>
                                      </p:cBhvr>
                                      <p:to>
                                        <p:strVal val="visible"/>
                                      </p:to>
                                    </p:set>
                                    <p:animEffect filter="wipe(left)" transition="in">
                                      <p:cBhvr>
                                        <p:cTn id="30" dur="500"/>
                                        <p:tgtEl>
                                          <p:spTgt spid="35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Razones porque algunos no crecen-…"/>
          <p:cNvSpPr/>
          <p:nvPr/>
        </p:nvSpPr>
        <p:spPr>
          <a:xfrm>
            <a:off x="4622624" y="2460321"/>
            <a:ext cx="8271485" cy="4832958"/>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900"/>
              </a:spcBef>
              <a:buClr>
                <a:srgbClr val="A29A85"/>
              </a:buClr>
              <a:buSzPct val="100000"/>
              <a:buChar char="•"/>
              <a:defRPr sz="4800">
                <a:solidFill>
                  <a:srgbClr val="000000"/>
                </a:solidFill>
              </a:defRPr>
            </a:pPr>
            <a:r>
              <a:rPr i="1"/>
              <a:t>Razones porque algunos no crecen- </a:t>
            </a:r>
          </a:p>
          <a:p>
            <a:pPr lvl="1" marL="838200" indent="-419100" algn="l">
              <a:spcBef>
                <a:spcPts val="900"/>
              </a:spcBef>
              <a:buClr>
                <a:srgbClr val="A29A85"/>
              </a:buClr>
              <a:buSzPct val="100000"/>
              <a:buChar char="•"/>
              <a:defRPr sz="3400">
                <a:solidFill>
                  <a:srgbClr val="000000"/>
                </a:solidFill>
              </a:defRPr>
            </a:pPr>
            <a:r>
              <a:rPr>
                <a:latin typeface="Helvetica"/>
                <a:ea typeface="Helvetica"/>
                <a:cs typeface="Helvetica"/>
                <a:sym typeface="Helvetica"/>
              </a:rPr>
              <a:t>No nos ejercitamos en discernir entre lo bueno y lo malo: vs 14</a:t>
            </a:r>
            <a:r>
              <a:t> </a:t>
            </a:r>
          </a:p>
          <a:p>
            <a:pPr lvl="1" marL="838200" indent="-419100" algn="l">
              <a:spcBef>
                <a:spcPts val="900"/>
              </a:spcBef>
              <a:buClr>
                <a:srgbClr val="A29A85"/>
              </a:buClr>
              <a:buSzPct val="100000"/>
              <a:buChar char="•"/>
              <a:defRPr sz="3400">
                <a:solidFill>
                  <a:srgbClr val="000000"/>
                </a:solidFill>
              </a:defRPr>
            </a:pPr>
            <a:r>
              <a:t>Cuando descuidamos este ejercicio</a:t>
            </a:r>
          </a:p>
          <a:p>
            <a:pPr lvl="1" marL="838200" indent="-419100" algn="l">
              <a:spcBef>
                <a:spcPts val="900"/>
              </a:spcBef>
              <a:buClr>
                <a:srgbClr val="A29A85"/>
              </a:buClr>
              <a:buSzPct val="100000"/>
              <a:buChar char="•"/>
              <a:defRPr sz="3400">
                <a:solidFill>
                  <a:srgbClr val="000000"/>
                </a:solidFill>
              </a:defRPr>
            </a:pPr>
            <a:r>
              <a:t>¿Cuál será el resultado?</a:t>
            </a:r>
          </a:p>
          <a:p>
            <a:pPr lvl="1" marL="838200" indent="-419100" algn="l">
              <a:spcBef>
                <a:spcPts val="900"/>
              </a:spcBef>
              <a:buClr>
                <a:srgbClr val="A29A85"/>
              </a:buClr>
              <a:buSzPct val="100000"/>
              <a:buChar char="•"/>
              <a:defRPr sz="3400">
                <a:solidFill>
                  <a:srgbClr val="000000"/>
                </a:solidFill>
              </a:defRPr>
            </a:pPr>
            <a:r>
              <a:t> </a:t>
            </a:r>
            <a:r>
              <a:rPr i="1"/>
              <a:t>Sin  experiencia, sabiduría , entendimiento </a:t>
            </a:r>
          </a:p>
          <a:p>
            <a:pPr lvl="1" marL="838200" indent="-419100" algn="l">
              <a:spcBef>
                <a:spcPts val="900"/>
              </a:spcBef>
              <a:buClr>
                <a:srgbClr val="A29A85"/>
              </a:buClr>
              <a:buSzPct val="100000"/>
              <a:buChar char="•"/>
              <a:defRPr sz="3200">
                <a:solidFill>
                  <a:srgbClr val="000000"/>
                </a:solidFill>
              </a:defRPr>
            </a:pPr>
            <a:r>
              <a:t>La Madurez viene a través de             “</a:t>
            </a:r>
            <a:r>
              <a:rPr i="1"/>
              <a:t>ejercitar  la fe"</a:t>
            </a:r>
            <a:r>
              <a:t>-   Heb 13:9.</a:t>
            </a:r>
          </a:p>
        </p:txBody>
      </p:sp>
      <p:pic>
        <p:nvPicPr>
          <p:cNvPr id="366" name="Hebreos 5:14… Hebreos 5:14 pero el alimento sólido es para los que han alcanzado madurez, para los que por el uso tienen los sentidos ejercitados en el discernimiento del bien y del mal. " descr="Hebreos 5:14… Hebreos 5:14 pero el alimento sólido es para los que han alcanzado madurez, para los que por el uso tienen los sentidos ejercitados en el discernimiento del bien y del mal. "/>
          <p:cNvPicPr>
            <a:picLocks noChangeAspect="0"/>
          </p:cNvPicPr>
          <p:nvPr/>
        </p:nvPicPr>
        <p:blipFill>
          <a:blip r:embed="rId3">
            <a:extLst/>
          </a:blip>
          <a:stretch>
            <a:fillRect/>
          </a:stretch>
        </p:blipFill>
        <p:spPr>
          <a:xfrm>
            <a:off x="-100621" y="2316691"/>
            <a:ext cx="5032070" cy="6654801"/>
          </a:xfrm>
          <a:prstGeom prst="rect">
            <a:avLst/>
          </a:prstGeom>
        </p:spPr>
      </p:pic>
      <p:grpSp>
        <p:nvGrpSpPr>
          <p:cNvPr id="369" name="Group"/>
          <p:cNvGrpSpPr/>
          <p:nvPr/>
        </p:nvGrpSpPr>
        <p:grpSpPr>
          <a:xfrm>
            <a:off x="-3735" y="246419"/>
            <a:ext cx="12701985" cy="1951798"/>
            <a:chOff x="-44449" y="-44450"/>
            <a:chExt cx="12701984" cy="1951796"/>
          </a:xfrm>
        </p:grpSpPr>
        <p:pic>
          <p:nvPicPr>
            <p:cNvPr id="367" name="Rounded Rectangle Rounded rectangle" descr="Rounded Rectangle Rounded rectangle"/>
            <p:cNvPicPr>
              <a:picLocks noChangeAspect="0"/>
            </p:cNvPicPr>
            <p:nvPr/>
          </p:nvPicPr>
          <p:blipFill>
            <a:blip r:embed="rId4">
              <a:extLst/>
            </a:blip>
            <a:stretch>
              <a:fillRect/>
            </a:stretch>
          </p:blipFill>
          <p:spPr>
            <a:xfrm>
              <a:off x="-44450" y="-44450"/>
              <a:ext cx="12701985" cy="1951797"/>
            </a:xfrm>
            <a:prstGeom prst="rect">
              <a:avLst/>
            </a:prstGeom>
            <a:effectLst>
              <a:outerShdw sx="100000" sy="100000" kx="0" ky="0" algn="b" rotWithShape="0" blurRad="190500" dist="63500" dir="5400000">
                <a:srgbClr val="000000">
                  <a:alpha val="58317"/>
                </a:srgbClr>
              </a:outerShdw>
            </a:effectLst>
          </p:spPr>
        </p:pic>
        <p:sp>
          <p:nvSpPr>
            <p:cNvPr id="368" name="El Peligro de la Inmadurez y…"/>
            <p:cNvSpPr/>
            <p:nvPr/>
          </p:nvSpPr>
          <p:spPr>
            <a:xfrm>
              <a:off x="310252" y="182148"/>
              <a:ext cx="12332427" cy="1498601"/>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4600">
                  <a:solidFill>
                    <a:srgbClr val="AA4A5A"/>
                  </a:solidFill>
                  <a:latin typeface="Helvetica"/>
                  <a:ea typeface="Helvetica"/>
                  <a:cs typeface="Helvetica"/>
                  <a:sym typeface="Helvetica"/>
                </a:defRPr>
              </a:pPr>
              <a:r>
                <a:t>El Peligro de la Inmadurez y</a:t>
              </a:r>
            </a:p>
            <a:p>
              <a:pPr>
                <a:defRPr b="1" sz="4600">
                  <a:solidFill>
                    <a:srgbClr val="AA4A5A"/>
                  </a:solidFill>
                  <a:latin typeface="Helvetica"/>
                  <a:ea typeface="Helvetica"/>
                  <a:cs typeface="Helvetica"/>
                  <a:sym typeface="Helvetica"/>
                </a:defRPr>
              </a:pPr>
              <a:r>
                <a:t>La </a:t>
              </a:r>
              <a:r>
                <a:rPr i="1"/>
                <a:t>apostasía</a:t>
              </a:r>
              <a:r>
                <a:t>    - 5:11-6:8</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5">
                                            <p:txEl>
                                              <p:pRg st="2" end="2"/>
                                            </p:txEl>
                                          </p:spTgt>
                                        </p:tgtEl>
                                        <p:attrNameLst>
                                          <p:attrName>style.visibility</p:attrName>
                                        </p:attrNameLst>
                                      </p:cBhvr>
                                      <p:to>
                                        <p:strVal val="visible"/>
                                      </p:to>
                                    </p:set>
                                    <p:animEffect filter="wipe(left)" transition="in">
                                      <p:cBhvr>
                                        <p:cTn id="7" dur="1500"/>
                                        <p:tgtEl>
                                          <p:spTgt spid="36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5">
                                            <p:txEl>
                                              <p:pRg st="3" end="3"/>
                                            </p:txEl>
                                          </p:spTgt>
                                        </p:tgtEl>
                                        <p:attrNameLst>
                                          <p:attrName>style.visibility</p:attrName>
                                        </p:attrNameLst>
                                      </p:cBhvr>
                                      <p:to>
                                        <p:strVal val="visible"/>
                                      </p:to>
                                    </p:set>
                                    <p:animEffect filter="wipe(left)" transition="in">
                                      <p:cBhvr>
                                        <p:cTn id="12" dur="1500"/>
                                        <p:tgtEl>
                                          <p:spTgt spid="36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5">
                                            <p:txEl>
                                              <p:pRg st="4" end="4"/>
                                            </p:txEl>
                                          </p:spTgt>
                                        </p:tgtEl>
                                        <p:attrNameLst>
                                          <p:attrName>style.visibility</p:attrName>
                                        </p:attrNameLst>
                                      </p:cBhvr>
                                      <p:to>
                                        <p:strVal val="visible"/>
                                      </p:to>
                                    </p:set>
                                    <p:animEffect filter="wipe(left)" transition="in">
                                      <p:cBhvr>
                                        <p:cTn id="17" dur="1500"/>
                                        <p:tgtEl>
                                          <p:spTgt spid="36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65">
                                            <p:txEl>
                                              <p:pRg st="5" end="5"/>
                                            </p:txEl>
                                          </p:spTgt>
                                        </p:tgtEl>
                                        <p:attrNameLst>
                                          <p:attrName>style.visibility</p:attrName>
                                        </p:attrNameLst>
                                      </p:cBhvr>
                                      <p:to>
                                        <p:strVal val="visible"/>
                                      </p:to>
                                    </p:set>
                                    <p:animEffect filter="wipe(left)" transition="in">
                                      <p:cBhvr>
                                        <p:cTn id="22" dur="1500"/>
                                        <p:tgtEl>
                                          <p:spTgt spid="36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emas del Libro de Los Hebreos:…"/>
          <p:cNvSpPr txBox="1"/>
          <p:nvPr/>
        </p:nvSpPr>
        <p:spPr>
          <a:xfrm>
            <a:off x="-332896" y="2381250"/>
            <a:ext cx="9838030" cy="6223000"/>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1600"/>
              </a:spcBef>
              <a:buClr>
                <a:srgbClr val="A29A85"/>
              </a:buClr>
              <a:buSzPct val="100000"/>
              <a:buChar char="•"/>
              <a:defRPr sz="4600">
                <a:solidFill>
                  <a:srgbClr val="000000"/>
                </a:solidFill>
              </a:defRPr>
            </a:pPr>
            <a:r>
              <a:rPr i="1"/>
              <a:t>Temas del Libro de Los Hebreos:</a:t>
            </a:r>
          </a:p>
          <a:p>
            <a:pPr lvl="1" marL="838200" indent="-419100" algn="l">
              <a:spcBef>
                <a:spcPts val="1600"/>
              </a:spcBef>
              <a:buClr>
                <a:srgbClr val="A29A85"/>
              </a:buClr>
              <a:buSzPct val="100000"/>
              <a:buChar char="•"/>
              <a:defRPr sz="4600">
                <a:solidFill>
                  <a:srgbClr val="000000"/>
                </a:solidFill>
              </a:defRPr>
            </a:pPr>
            <a:r>
              <a:t>La Superioridad de Jesus</a:t>
            </a:r>
          </a:p>
          <a:p>
            <a:pPr lvl="2" marL="1181100" indent="-419100" algn="l">
              <a:spcBef>
                <a:spcPts val="1000"/>
              </a:spcBef>
              <a:buClr>
                <a:srgbClr val="A29A85"/>
              </a:buClr>
              <a:buSzPct val="100000"/>
              <a:buChar char="✴"/>
              <a:defRPr sz="4600">
                <a:solidFill>
                  <a:srgbClr val="000000"/>
                </a:solidFill>
              </a:defRPr>
            </a:pPr>
            <a:r>
              <a:t>Sobre los ángeles  - 1:4-2:4</a:t>
            </a:r>
          </a:p>
          <a:p>
            <a:pPr lvl="2" marL="1181100" indent="-419100" algn="l">
              <a:spcBef>
                <a:spcPts val="1000"/>
              </a:spcBef>
              <a:buClr>
                <a:srgbClr val="A29A85"/>
              </a:buClr>
              <a:buSzPct val="100000"/>
              <a:buChar char="✴"/>
              <a:defRPr sz="4600">
                <a:solidFill>
                  <a:srgbClr val="000000"/>
                </a:solidFill>
              </a:defRPr>
            </a:pPr>
            <a:r>
              <a:t>Sobre Moises - 3:1-19</a:t>
            </a:r>
          </a:p>
          <a:p>
            <a:pPr lvl="2" marL="1181100" indent="-419100" algn="l">
              <a:spcBef>
                <a:spcPts val="1000"/>
              </a:spcBef>
              <a:buClr>
                <a:srgbClr val="A29A85"/>
              </a:buClr>
              <a:buSzPct val="100000"/>
              <a:buChar char="✴"/>
              <a:defRPr sz="4600">
                <a:solidFill>
                  <a:srgbClr val="000000"/>
                </a:solidFill>
              </a:defRPr>
            </a:pPr>
            <a:r>
              <a:t>Un mejor sumo sacerdote - 4:14; 5:1-11; 7:11-28</a:t>
            </a:r>
          </a:p>
          <a:p>
            <a:pPr lvl="2" marL="1181100" indent="-419100" algn="l">
              <a:spcBef>
                <a:spcPts val="1000"/>
              </a:spcBef>
              <a:buClr>
                <a:srgbClr val="A29A85"/>
              </a:buClr>
              <a:buSzPct val="100000"/>
              <a:buChar char="✴"/>
              <a:defRPr sz="4600">
                <a:solidFill>
                  <a:srgbClr val="000000"/>
                </a:solidFill>
              </a:defRPr>
            </a:pPr>
            <a:r>
              <a:t>Un Mejor testamento - 8:1-10,39</a:t>
            </a:r>
          </a:p>
          <a:p>
            <a:pPr lvl="2" marL="1181100" indent="-419100" algn="l">
              <a:spcBef>
                <a:spcPts val="1000"/>
              </a:spcBef>
              <a:buClr>
                <a:srgbClr val="A29A85"/>
              </a:buClr>
              <a:buSzPct val="100000"/>
              <a:buChar char="✴"/>
              <a:defRPr sz="4600">
                <a:solidFill>
                  <a:srgbClr val="000000"/>
                </a:solidFill>
              </a:defRPr>
            </a:pPr>
            <a:r>
              <a:t>Autor y consumidor de la fe - 12:1,2</a:t>
            </a:r>
          </a:p>
        </p:txBody>
      </p:sp>
      <p:pic>
        <p:nvPicPr>
          <p:cNvPr id="142" name="Image" descr="Image"/>
          <p:cNvPicPr>
            <a:picLocks noChangeAspect="0"/>
          </p:cNvPicPr>
          <p:nvPr/>
        </p:nvPicPr>
        <p:blipFill>
          <a:blip r:embed="rId2">
            <a:extLst/>
          </a:blip>
          <a:stretch>
            <a:fillRect/>
          </a:stretch>
        </p:blipFill>
        <p:spPr>
          <a:xfrm>
            <a:off x="8257116" y="-266701"/>
            <a:ext cx="4920787" cy="6637735"/>
          </a:xfrm>
          <a:prstGeom prst="rect">
            <a:avLst/>
          </a:prstGeom>
        </p:spPr>
      </p:pic>
      <p:sp>
        <p:nvSpPr>
          <p:cNvPr id="143" name="Hebreos"/>
          <p:cNvSpPr/>
          <p:nvPr/>
        </p:nvSpPr>
        <p:spPr>
          <a:xfrm>
            <a:off x="662618" y="528393"/>
            <a:ext cx="7069688" cy="1579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1">
                                            <p:txEl>
                                              <p:pRg st="2" end="2"/>
                                            </p:txEl>
                                          </p:spTgt>
                                        </p:tgtEl>
                                        <p:attrNameLst>
                                          <p:attrName>style.visibility</p:attrName>
                                        </p:attrNameLst>
                                      </p:cBhvr>
                                      <p:to>
                                        <p:strVal val="visible"/>
                                      </p:to>
                                    </p:set>
                                    <p:animEffect filter="wipe(left)" transition="in">
                                      <p:cBhvr>
                                        <p:cTn id="7" dur="1500"/>
                                        <p:tgtEl>
                                          <p:spTgt spid="14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41">
                                            <p:txEl>
                                              <p:pRg st="3" end="3"/>
                                            </p:txEl>
                                          </p:spTgt>
                                        </p:tgtEl>
                                        <p:attrNameLst>
                                          <p:attrName>style.visibility</p:attrName>
                                        </p:attrNameLst>
                                      </p:cBhvr>
                                      <p:to>
                                        <p:strVal val="visible"/>
                                      </p:to>
                                    </p:set>
                                    <p:animEffect filter="wipe(left)" transition="in">
                                      <p:cBhvr>
                                        <p:cTn id="12" dur="1500"/>
                                        <p:tgtEl>
                                          <p:spTgt spid="14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41">
                                            <p:txEl>
                                              <p:pRg st="4" end="4"/>
                                            </p:txEl>
                                          </p:spTgt>
                                        </p:tgtEl>
                                        <p:attrNameLst>
                                          <p:attrName>style.visibility</p:attrName>
                                        </p:attrNameLst>
                                      </p:cBhvr>
                                      <p:to>
                                        <p:strVal val="visible"/>
                                      </p:to>
                                    </p:set>
                                    <p:animEffect filter="wipe(left)" transition="in">
                                      <p:cBhvr>
                                        <p:cTn id="17" dur="1500"/>
                                        <p:tgtEl>
                                          <p:spTgt spid="14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41">
                                            <p:txEl>
                                              <p:pRg st="5" end="5"/>
                                            </p:txEl>
                                          </p:spTgt>
                                        </p:tgtEl>
                                        <p:attrNameLst>
                                          <p:attrName>style.visibility</p:attrName>
                                        </p:attrNameLst>
                                      </p:cBhvr>
                                      <p:to>
                                        <p:strVal val="visible"/>
                                      </p:to>
                                    </p:set>
                                    <p:animEffect filter="wipe(left)" transition="in">
                                      <p:cBhvr>
                                        <p:cTn id="22" dur="1500"/>
                                        <p:tgtEl>
                                          <p:spTgt spid="14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141">
                                            <p:txEl>
                                              <p:pRg st="6" end="6"/>
                                            </p:txEl>
                                          </p:spTgt>
                                        </p:tgtEl>
                                        <p:attrNameLst>
                                          <p:attrName>style.visibility</p:attrName>
                                        </p:attrNameLst>
                                      </p:cBhvr>
                                      <p:to>
                                        <p:strVal val="visible"/>
                                      </p:to>
                                    </p:set>
                                    <p:animEffect filter="wipe(left)" transition="in">
                                      <p:cBhvr>
                                        <p:cTn id="27" dur="1500"/>
                                        <p:tgtEl>
                                          <p:spTgt spid="14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Doctrina de Bautismos - 2…"/>
          <p:cNvSpPr/>
          <p:nvPr/>
        </p:nvSpPr>
        <p:spPr>
          <a:xfrm>
            <a:off x="-816107" y="576044"/>
            <a:ext cx="8982538" cy="89408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900"/>
              </a:spcBef>
              <a:defRPr sz="5100">
                <a:solidFill>
                  <a:srgbClr val="000000"/>
                </a:solidFill>
              </a:defRPr>
            </a:pPr>
          </a:p>
          <a:p>
            <a:pPr lvl="1" marL="1087040" indent="-667940" algn="l">
              <a:spcBef>
                <a:spcPts val="900"/>
              </a:spcBef>
              <a:buClr>
                <a:srgbClr val="A29A85"/>
              </a:buClr>
              <a:buSzPct val="100000"/>
              <a:buChar char="•"/>
              <a:defRPr sz="5100">
                <a:solidFill>
                  <a:srgbClr val="000000"/>
                </a:solidFill>
              </a:defRPr>
            </a:pPr>
            <a:r>
              <a:rPr>
                <a:latin typeface="Helvetica"/>
                <a:ea typeface="Helvetica"/>
                <a:cs typeface="Helvetica"/>
                <a:sym typeface="Helvetica"/>
              </a:rPr>
              <a:t>Doctrina de Bautismos - 2</a:t>
            </a:r>
            <a:endParaRPr i="1"/>
          </a:p>
          <a:p>
            <a:pPr lvl="1" marL="1029788" indent="-610688" algn="l">
              <a:spcBef>
                <a:spcPts val="900"/>
              </a:spcBef>
              <a:buClr>
                <a:srgbClr val="A29A85"/>
              </a:buClr>
              <a:buSzPct val="100000"/>
              <a:buChar char="•"/>
              <a:defRPr sz="5100">
                <a:solidFill>
                  <a:srgbClr val="000000"/>
                </a:solidFill>
              </a:defRPr>
            </a:pPr>
            <a:r>
              <a:t>Lavamientos Judíos, bautismo de Juan, Bautismo del E.S Bautismo en el nombre de Jesus.</a:t>
            </a:r>
          </a:p>
          <a:p>
            <a:pPr lvl="1" marL="1029788" indent="-610688" algn="l">
              <a:spcBef>
                <a:spcPts val="900"/>
              </a:spcBef>
              <a:buClr>
                <a:srgbClr val="A29A85"/>
              </a:buClr>
              <a:buSzPct val="100000"/>
              <a:buChar char="•"/>
              <a:defRPr sz="5100">
                <a:solidFill>
                  <a:srgbClr val="000000"/>
                </a:solidFill>
              </a:defRPr>
            </a:pPr>
            <a:r>
              <a:t>Una Pregunta para hoy:</a:t>
            </a:r>
          </a:p>
          <a:p>
            <a:pPr lvl="1" marL="1029788" indent="-610688" algn="l">
              <a:spcBef>
                <a:spcPts val="900"/>
              </a:spcBef>
              <a:buClr>
                <a:srgbClr val="A29A85"/>
              </a:buClr>
              <a:buSzPct val="100000"/>
              <a:buChar char="•"/>
              <a:defRPr sz="5100">
                <a:solidFill>
                  <a:srgbClr val="000000"/>
                </a:solidFill>
              </a:defRPr>
            </a:pPr>
            <a:r>
              <a:t>¿Cuál es el bautismo ahora esencial para ser salvo?</a:t>
            </a:r>
          </a:p>
          <a:p>
            <a:pPr lvl="1" marL="1029788" indent="-610688" algn="l">
              <a:spcBef>
                <a:spcPts val="900"/>
              </a:spcBef>
              <a:buClr>
                <a:srgbClr val="A29A85"/>
              </a:buClr>
              <a:buSzPct val="100000"/>
              <a:buChar char="•"/>
              <a:defRPr sz="5100">
                <a:solidFill>
                  <a:srgbClr val="000000"/>
                </a:solidFill>
              </a:defRPr>
            </a:pPr>
            <a:r>
              <a:t> Hch 2:38; 10:47,48; 1 Pedro 3:21)</a:t>
            </a:r>
          </a:p>
        </p:txBody>
      </p:sp>
      <p:pic>
        <p:nvPicPr>
          <p:cNvPr id="374" name="Hebreos 6:2… Hebreos 6:2 de la doctrina de bautismos " descr="Hebreos 6:2… Hebreos 6:2 de la doctrina de bautismos "/>
          <p:cNvPicPr>
            <a:picLocks noChangeAspect="0"/>
          </p:cNvPicPr>
          <p:nvPr/>
        </p:nvPicPr>
        <p:blipFill>
          <a:blip r:embed="rId3">
            <a:extLst/>
          </a:blip>
          <a:stretch>
            <a:fillRect/>
          </a:stretch>
        </p:blipFill>
        <p:spPr>
          <a:xfrm>
            <a:off x="7611062" y="93912"/>
            <a:ext cx="5916646" cy="5105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3">
                                            <p:txEl>
                                              <p:pRg st="3" end="3"/>
                                            </p:txEl>
                                          </p:spTgt>
                                        </p:tgtEl>
                                        <p:attrNameLst>
                                          <p:attrName>style.visibility</p:attrName>
                                        </p:attrNameLst>
                                      </p:cBhvr>
                                      <p:to>
                                        <p:strVal val="visible"/>
                                      </p:to>
                                    </p:set>
                                    <p:animEffect filter="wipe(left)" transition="in">
                                      <p:cBhvr>
                                        <p:cTn id="7" dur="1500"/>
                                        <p:tgtEl>
                                          <p:spTgt spid="37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3">
                                            <p:txEl>
                                              <p:pRg st="4" end="4"/>
                                            </p:txEl>
                                          </p:spTgt>
                                        </p:tgtEl>
                                        <p:attrNameLst>
                                          <p:attrName>style.visibility</p:attrName>
                                        </p:attrNameLst>
                                      </p:cBhvr>
                                      <p:to>
                                        <p:strVal val="visible"/>
                                      </p:to>
                                    </p:set>
                                    <p:animEffect filter="wipe(left)" transition="in">
                                      <p:cBhvr>
                                        <p:cTn id="12" dur="1500"/>
                                        <p:tgtEl>
                                          <p:spTgt spid="37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3">
                                            <p:txEl>
                                              <p:pRg st="5" end="5"/>
                                            </p:txEl>
                                          </p:spTgt>
                                        </p:tgtEl>
                                        <p:attrNameLst>
                                          <p:attrName>style.visibility</p:attrName>
                                        </p:attrNameLst>
                                      </p:cBhvr>
                                      <p:to>
                                        <p:strVal val="visible"/>
                                      </p:to>
                                    </p:set>
                                    <p:animEffect filter="wipe(left)" transition="in">
                                      <p:cBhvr>
                                        <p:cTn id="17" dur="1500"/>
                                        <p:tgtEl>
                                          <p:spTgt spid="37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3"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Imposición de manos ” - vs 2…"/>
          <p:cNvSpPr/>
          <p:nvPr/>
        </p:nvSpPr>
        <p:spPr>
          <a:xfrm>
            <a:off x="-224124" y="449492"/>
            <a:ext cx="8963070" cy="58039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982265" indent="-563165" algn="l">
              <a:spcBef>
                <a:spcPts val="900"/>
              </a:spcBef>
              <a:buClr>
                <a:srgbClr val="A29A85"/>
              </a:buClr>
              <a:buSzPct val="100000"/>
              <a:buChar char="•"/>
              <a:defRPr sz="4300">
                <a:solidFill>
                  <a:srgbClr val="000000"/>
                </a:solidFill>
              </a:defRPr>
            </a:pPr>
            <a:r>
              <a:rPr>
                <a:latin typeface="Helvetica"/>
                <a:ea typeface="Helvetica"/>
                <a:cs typeface="Helvetica"/>
                <a:sym typeface="Helvetica"/>
              </a:rPr>
              <a:t>“Imposición de manos ” - vs 2</a:t>
            </a:r>
          </a:p>
          <a:p>
            <a:pPr lvl="2" marL="1325165" indent="-563165" algn="l">
              <a:spcBef>
                <a:spcPts val="900"/>
              </a:spcBef>
              <a:buClr>
                <a:srgbClr val="A29A85"/>
              </a:buClr>
              <a:buSzPct val="100000"/>
              <a:buChar char="•"/>
              <a:defRPr i="1" sz="4300">
                <a:solidFill>
                  <a:srgbClr val="000000"/>
                </a:solidFill>
              </a:defRPr>
            </a:pPr>
            <a:r>
              <a:t>Para Bendición (Mat 19:13), </a:t>
            </a:r>
          </a:p>
          <a:p>
            <a:pPr lvl="2" marL="1325165" indent="-563165" algn="l">
              <a:spcBef>
                <a:spcPts val="900"/>
              </a:spcBef>
              <a:buClr>
                <a:srgbClr val="A29A85"/>
              </a:buClr>
              <a:buSzPct val="100000"/>
              <a:buChar char="•"/>
              <a:defRPr i="1" sz="4300">
                <a:solidFill>
                  <a:srgbClr val="000000"/>
                </a:solidFill>
              </a:defRPr>
            </a:pPr>
            <a:r>
              <a:t>Para sanar (Marcos 7:32; Hch 28:8), </a:t>
            </a:r>
          </a:p>
          <a:p>
            <a:pPr lvl="2" marL="1325165" indent="-563165" algn="l">
              <a:spcBef>
                <a:spcPts val="900"/>
              </a:spcBef>
              <a:buClr>
                <a:srgbClr val="A29A85"/>
              </a:buClr>
              <a:buSzPct val="100000"/>
              <a:buChar char="•"/>
              <a:defRPr i="1" sz="4300">
                <a:solidFill>
                  <a:srgbClr val="000000"/>
                </a:solidFill>
              </a:defRPr>
            </a:pPr>
            <a:r>
              <a:t>Cuando seleccionaron a los 7(Hch 6:6), </a:t>
            </a:r>
          </a:p>
          <a:p>
            <a:pPr lvl="2" marL="1325165" indent="-563165" algn="l">
              <a:spcBef>
                <a:spcPts val="900"/>
              </a:spcBef>
              <a:buClr>
                <a:srgbClr val="A29A85"/>
              </a:buClr>
              <a:buSzPct val="100000"/>
              <a:buChar char="•"/>
              <a:defRPr i="1" sz="4300">
                <a:solidFill>
                  <a:srgbClr val="000000"/>
                </a:solidFill>
              </a:defRPr>
            </a:pPr>
            <a:r>
              <a:t>Repartiendo el E.S. (Hch 8:17- 19:6), </a:t>
            </a:r>
          </a:p>
          <a:p>
            <a:pPr lvl="2" marL="1325165" indent="-563165" algn="l">
              <a:spcBef>
                <a:spcPts val="900"/>
              </a:spcBef>
              <a:buClr>
                <a:srgbClr val="A29A85"/>
              </a:buClr>
              <a:buSzPct val="100000"/>
              <a:buChar char="•"/>
              <a:defRPr i="1" sz="4300">
                <a:solidFill>
                  <a:srgbClr val="000000"/>
                </a:solidFill>
              </a:defRPr>
            </a:pPr>
            <a:r>
              <a:t>Para algo especial (Hch 13:3), </a:t>
            </a:r>
          </a:p>
          <a:p>
            <a:pPr lvl="2" marL="1325165" indent="-563165" algn="l">
              <a:spcBef>
                <a:spcPts val="900"/>
              </a:spcBef>
              <a:buClr>
                <a:srgbClr val="A29A85"/>
              </a:buClr>
              <a:buSzPct val="100000"/>
              <a:buChar char="•"/>
              <a:defRPr i="1" sz="4300">
                <a:solidFill>
                  <a:srgbClr val="000000"/>
                </a:solidFill>
              </a:defRPr>
            </a:pPr>
            <a:r>
              <a:t>Para un encargo (1 Tim. 4:14; 5:22; 2 Tim. 1:6). </a:t>
            </a:r>
          </a:p>
        </p:txBody>
      </p:sp>
      <p:pic>
        <p:nvPicPr>
          <p:cNvPr id="379" name="Hebreos 6:2… Hebreos 6:2 de la imposición de manos" descr="Hebreos 6:2… Hebreos 6:2 de la imposición de manos"/>
          <p:cNvPicPr>
            <a:picLocks noChangeAspect="0"/>
          </p:cNvPicPr>
          <p:nvPr/>
        </p:nvPicPr>
        <p:blipFill>
          <a:blip r:embed="rId2">
            <a:extLst/>
          </a:blip>
          <a:stretch>
            <a:fillRect/>
          </a:stretch>
        </p:blipFill>
        <p:spPr>
          <a:xfrm>
            <a:off x="8404912" y="230001"/>
            <a:ext cx="5032070" cy="4343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8">
                                            <p:txEl>
                                              <p:pRg st="2" end="2"/>
                                            </p:txEl>
                                          </p:spTgt>
                                        </p:tgtEl>
                                        <p:attrNameLst>
                                          <p:attrName>style.visibility</p:attrName>
                                        </p:attrNameLst>
                                      </p:cBhvr>
                                      <p:to>
                                        <p:strVal val="visible"/>
                                      </p:to>
                                    </p:set>
                                    <p:animEffect filter="wipe(left)" transition="in">
                                      <p:cBhvr>
                                        <p:cTn id="7" dur="1500"/>
                                        <p:tgtEl>
                                          <p:spTgt spid="37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8">
                                            <p:txEl>
                                              <p:pRg st="3" end="3"/>
                                            </p:txEl>
                                          </p:spTgt>
                                        </p:tgtEl>
                                        <p:attrNameLst>
                                          <p:attrName>style.visibility</p:attrName>
                                        </p:attrNameLst>
                                      </p:cBhvr>
                                      <p:to>
                                        <p:strVal val="visible"/>
                                      </p:to>
                                    </p:set>
                                    <p:animEffect filter="wipe(left)" transition="in">
                                      <p:cBhvr>
                                        <p:cTn id="12" dur="1500"/>
                                        <p:tgtEl>
                                          <p:spTgt spid="37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8">
                                            <p:txEl>
                                              <p:pRg st="4" end="4"/>
                                            </p:txEl>
                                          </p:spTgt>
                                        </p:tgtEl>
                                        <p:attrNameLst>
                                          <p:attrName>style.visibility</p:attrName>
                                        </p:attrNameLst>
                                      </p:cBhvr>
                                      <p:to>
                                        <p:strVal val="visible"/>
                                      </p:to>
                                    </p:set>
                                    <p:animEffect filter="wipe(left)" transition="in">
                                      <p:cBhvr>
                                        <p:cTn id="17" dur="1500"/>
                                        <p:tgtEl>
                                          <p:spTgt spid="37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78">
                                            <p:txEl>
                                              <p:pRg st="5" end="5"/>
                                            </p:txEl>
                                          </p:spTgt>
                                        </p:tgtEl>
                                        <p:attrNameLst>
                                          <p:attrName>style.visibility</p:attrName>
                                        </p:attrNameLst>
                                      </p:cBhvr>
                                      <p:to>
                                        <p:strVal val="visible"/>
                                      </p:to>
                                    </p:set>
                                    <p:animEffect filter="wipe(left)" transition="in">
                                      <p:cBhvr>
                                        <p:cTn id="22" dur="1500"/>
                                        <p:tgtEl>
                                          <p:spTgt spid="37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78">
                                            <p:txEl>
                                              <p:pRg st="6" end="6"/>
                                            </p:txEl>
                                          </p:spTgt>
                                        </p:tgtEl>
                                        <p:attrNameLst>
                                          <p:attrName>style.visibility</p:attrName>
                                        </p:attrNameLst>
                                      </p:cBhvr>
                                      <p:to>
                                        <p:strVal val="visible"/>
                                      </p:to>
                                    </p:set>
                                    <p:animEffect filter="wipe(left)" transition="in">
                                      <p:cBhvr>
                                        <p:cTn id="27" dur="1500"/>
                                        <p:tgtEl>
                                          <p:spTgt spid="378">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resurrección de los muertos” - vs 2…"/>
          <p:cNvSpPr/>
          <p:nvPr/>
        </p:nvSpPr>
        <p:spPr>
          <a:xfrm>
            <a:off x="4474001" y="-477725"/>
            <a:ext cx="8477448" cy="51435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a:spcBef>
                <a:spcPts val="900"/>
              </a:spcBef>
              <a:defRPr sz="4600">
                <a:solidFill>
                  <a:srgbClr val="000000"/>
                </a:solidFill>
              </a:defRPr>
            </a:pPr>
          </a:p>
          <a:p>
            <a:pPr lvl="1" marL="1021556" indent="-602456" algn="l">
              <a:spcBef>
                <a:spcPts val="900"/>
              </a:spcBef>
              <a:buClr>
                <a:srgbClr val="A29A85"/>
              </a:buClr>
              <a:buSzPct val="100000"/>
              <a:buChar char="•"/>
              <a:defRPr sz="4600">
                <a:solidFill>
                  <a:srgbClr val="000000"/>
                </a:solidFill>
              </a:defRPr>
            </a:pPr>
            <a:r>
              <a:rPr>
                <a:latin typeface="Helvetica"/>
                <a:ea typeface="Helvetica"/>
                <a:cs typeface="Helvetica"/>
                <a:sym typeface="Helvetica"/>
              </a:rPr>
              <a:t>“resurrección de los muertos” - vs 2</a:t>
            </a:r>
            <a:endParaRPr i="1"/>
          </a:p>
          <a:p>
            <a:pPr lvl="1" marL="1003300" indent="-584200" algn="l">
              <a:spcBef>
                <a:spcPts val="900"/>
              </a:spcBef>
              <a:buClr>
                <a:srgbClr val="A29A85"/>
              </a:buClr>
              <a:buSzPct val="100000"/>
              <a:buChar char="•"/>
              <a:defRPr sz="4600">
                <a:solidFill>
                  <a:srgbClr val="000000"/>
                </a:solidFill>
              </a:defRPr>
            </a:pPr>
            <a:r>
              <a:rPr i="1"/>
              <a:t>Los Fariseos </a:t>
            </a:r>
            <a:r>
              <a:t>creían pero los Saduceos la negaban -        Hch 23:6; 17:32.</a:t>
            </a:r>
          </a:p>
        </p:txBody>
      </p:sp>
      <p:pic>
        <p:nvPicPr>
          <p:cNvPr id="382" name="Hebreos 6:2… Hebreos 6:2 de la doctrina de bautismos, de la imposición de manos, de la resurrección de los muertos y del juicio eterno " descr="Hebreos 6:2… Hebreos 6:2 de la doctrina de bautismos, de la imposición de manos, de la resurrección de los muertos y del juicio eterno "/>
          <p:cNvPicPr>
            <a:picLocks noChangeAspect="0"/>
          </p:cNvPicPr>
          <p:nvPr/>
        </p:nvPicPr>
        <p:blipFill>
          <a:blip r:embed="rId3">
            <a:extLst/>
          </a:blip>
          <a:stretch>
            <a:fillRect/>
          </a:stretch>
        </p:blipFill>
        <p:spPr>
          <a:xfrm>
            <a:off x="-100621" y="2316691"/>
            <a:ext cx="5032070" cy="5880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1">
                                            <p:txEl>
                                              <p:pRg st="2" end="2"/>
                                            </p:txEl>
                                          </p:spTgt>
                                        </p:tgtEl>
                                        <p:attrNameLst>
                                          <p:attrName>style.visibility</p:attrName>
                                        </p:attrNameLst>
                                      </p:cBhvr>
                                      <p:to>
                                        <p:strVal val="visible"/>
                                      </p:to>
                                    </p:set>
                                    <p:animEffect filter="wipe(left)" transition="in">
                                      <p:cBhvr>
                                        <p:cTn id="7" dur="1500"/>
                                        <p:tgtEl>
                                          <p:spTgt spid="38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1">
                                            <p:txEl>
                                              <p:pRg st="3" end="3"/>
                                            </p:txEl>
                                          </p:spTgt>
                                        </p:tgtEl>
                                        <p:attrNameLst>
                                          <p:attrName>style.visibility</p:attrName>
                                        </p:attrNameLst>
                                      </p:cBhvr>
                                      <p:to>
                                        <p:strVal val="visible"/>
                                      </p:to>
                                    </p:set>
                                    <p:animEffect filter="wipe(left)" transition="in">
                                      <p:cBhvr>
                                        <p:cTn id="12" dur="1500"/>
                                        <p:tgtEl>
                                          <p:spTgt spid="38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Hay una expectación cuando esperas o buscas algo.…"/>
          <p:cNvSpPr/>
          <p:nvPr/>
        </p:nvSpPr>
        <p:spPr>
          <a:xfrm>
            <a:off x="4162802" y="2739222"/>
            <a:ext cx="8641618" cy="5080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19100" indent="-419100" algn="l">
              <a:spcBef>
                <a:spcPts val="900"/>
              </a:spcBef>
              <a:buClr>
                <a:srgbClr val="A29A85"/>
              </a:buClr>
              <a:buSzPct val="100000"/>
              <a:buChar char="•"/>
              <a:defRPr i="1" sz="5500">
                <a:solidFill>
                  <a:srgbClr val="000000"/>
                </a:solidFill>
              </a:defRPr>
            </a:pPr>
            <a:r>
              <a:t>Hay una expectación cuando esperas o buscas algo.</a:t>
            </a:r>
          </a:p>
          <a:p>
            <a:pPr lvl="1" marL="949138" indent="-530038" algn="l">
              <a:spcBef>
                <a:spcPts val="900"/>
              </a:spcBef>
              <a:buClr>
                <a:srgbClr val="A29A85"/>
              </a:buClr>
              <a:buSzPct val="100000"/>
              <a:buChar char="•"/>
              <a:defRPr sz="4300">
                <a:solidFill>
                  <a:srgbClr val="000000"/>
                </a:solidFill>
              </a:defRPr>
            </a:pPr>
            <a:r>
              <a:t>Pero hay un costo para obtener lo que realmente deseas</a:t>
            </a:r>
          </a:p>
          <a:p>
            <a:pPr lvl="1" marL="949138" indent="-530038" algn="l">
              <a:spcBef>
                <a:spcPts val="900"/>
              </a:spcBef>
              <a:buClr>
                <a:srgbClr val="A29A85"/>
              </a:buClr>
              <a:buSzPct val="100000"/>
              <a:buChar char="•"/>
              <a:defRPr sz="4300">
                <a:solidFill>
                  <a:srgbClr val="000000"/>
                </a:solidFill>
              </a:defRPr>
            </a:pPr>
            <a:r>
              <a:t>La“promesa” de la vida eterna no es la excepción - (3:12-14; 4:1,11; 6:4-6, 9)</a:t>
            </a:r>
          </a:p>
        </p:txBody>
      </p:sp>
      <p:grpSp>
        <p:nvGrpSpPr>
          <p:cNvPr id="391" name="Group"/>
          <p:cNvGrpSpPr/>
          <p:nvPr/>
        </p:nvGrpSpPr>
        <p:grpSpPr>
          <a:xfrm>
            <a:off x="-285648" y="172793"/>
            <a:ext cx="13482125" cy="1851114"/>
            <a:chOff x="0" y="0"/>
            <a:chExt cx="13482124" cy="1851112"/>
          </a:xfrm>
        </p:grpSpPr>
        <p:grpSp>
          <p:nvGrpSpPr>
            <p:cNvPr id="389" name="Group"/>
            <p:cNvGrpSpPr/>
            <p:nvPr/>
          </p:nvGrpSpPr>
          <p:grpSpPr>
            <a:xfrm>
              <a:off x="7356934" y="369436"/>
              <a:ext cx="6125191" cy="1481677"/>
              <a:chOff x="-44449" y="-44450"/>
              <a:chExt cx="6125190" cy="1481675"/>
            </a:xfrm>
          </p:grpSpPr>
          <p:pic>
            <p:nvPicPr>
              <p:cNvPr id="387"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388" name="Esperanza segura y firme ancla del alm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a:solidFill>
                      <a:srgbClr val="AA4A5A"/>
                    </a:solidFill>
                    <a:latin typeface="Helvetica"/>
                    <a:ea typeface="Helvetica"/>
                    <a:cs typeface="Helvetica"/>
                    <a:sym typeface="Helvetica"/>
                  </a:defRPr>
                </a:lvl1pPr>
              </a:lstStyle>
              <a:p>
                <a:pPr/>
                <a:r>
                  <a:t>Esperanza segura y firme ancla del alma, </a:t>
                </a:r>
              </a:p>
            </p:txBody>
          </p:sp>
        </p:grpSp>
        <p:sp>
          <p:nvSpPr>
            <p:cNvPr id="390"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pic>
        <p:nvPicPr>
          <p:cNvPr id="392" name="pasted-movie.png" descr="pasted-movie.png"/>
          <p:cNvPicPr>
            <a:picLocks noChangeAspect="1"/>
          </p:cNvPicPr>
          <p:nvPr/>
        </p:nvPicPr>
        <p:blipFill>
          <a:blip r:embed="rId4">
            <a:extLst/>
          </a:blip>
          <a:stretch>
            <a:fillRect/>
          </a:stretch>
        </p:blipFill>
        <p:spPr>
          <a:xfrm flipH="1">
            <a:off x="-1426787" y="2071539"/>
            <a:ext cx="6133464" cy="66898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6">
                                            <p:bg/>
                                          </p:spTgt>
                                        </p:tgtEl>
                                        <p:attrNameLst>
                                          <p:attrName>style.visibility</p:attrName>
                                        </p:attrNameLst>
                                      </p:cBhvr>
                                      <p:to>
                                        <p:strVal val="visible"/>
                                      </p:to>
                                    </p:set>
                                    <p:animEffect filter="wipe(left)" transition="in">
                                      <p:cBhvr>
                                        <p:cTn id="7" dur="500"/>
                                        <p:tgtEl>
                                          <p:spTgt spid="38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6">
                                            <p:txEl>
                                              <p:pRg st="0" end="0"/>
                                            </p:txEl>
                                          </p:spTgt>
                                        </p:tgtEl>
                                        <p:attrNameLst>
                                          <p:attrName>style.visibility</p:attrName>
                                        </p:attrNameLst>
                                      </p:cBhvr>
                                      <p:to>
                                        <p:strVal val="visible"/>
                                      </p:to>
                                    </p:set>
                                    <p:animEffect filter="wipe(left)" transition="in">
                                      <p:cBhvr>
                                        <p:cTn id="10" dur="500"/>
                                        <p:tgtEl>
                                          <p:spTgt spid="3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6">
                                            <p:txEl>
                                              <p:pRg st="1" end="1"/>
                                            </p:txEl>
                                          </p:spTgt>
                                        </p:tgtEl>
                                        <p:attrNameLst>
                                          <p:attrName>style.visibility</p:attrName>
                                        </p:attrNameLst>
                                      </p:cBhvr>
                                      <p:to>
                                        <p:strVal val="visible"/>
                                      </p:to>
                                    </p:set>
                                    <p:animEffect filter="wipe(left)" transition="in">
                                      <p:cBhvr>
                                        <p:cTn id="15" dur="500"/>
                                        <p:tgtEl>
                                          <p:spTgt spid="38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6">
                                            <p:txEl>
                                              <p:pRg st="2" end="2"/>
                                            </p:txEl>
                                          </p:spTgt>
                                        </p:tgtEl>
                                        <p:attrNameLst>
                                          <p:attrName>style.visibility</p:attrName>
                                        </p:attrNameLst>
                                      </p:cBhvr>
                                      <p:to>
                                        <p:strVal val="visible"/>
                                      </p:to>
                                    </p:set>
                                    <p:animEffect filter="wipe(left)" transition="in">
                                      <p:cBhvr>
                                        <p:cTn id="20" dur="500"/>
                                        <p:tgtEl>
                                          <p:spTgt spid="3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6"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Manténgase enfocado en las promesas de Dios  - 6:9-18…"/>
          <p:cNvSpPr/>
          <p:nvPr/>
        </p:nvSpPr>
        <p:spPr>
          <a:xfrm>
            <a:off x="4675063" y="2473123"/>
            <a:ext cx="8041259" cy="6305954"/>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822959" indent="-822959" algn="l">
              <a:spcBef>
                <a:spcPts val="900"/>
              </a:spcBef>
              <a:buSzPct val="100000"/>
              <a:buAutoNum type="romanUcPeriod" startAt="1"/>
              <a:defRPr sz="4600">
                <a:solidFill>
                  <a:srgbClr val="000000"/>
                </a:solidFill>
              </a:defRPr>
            </a:pPr>
            <a:r>
              <a:rPr i="1"/>
              <a:t>Manténgase enfocado en las promesas de Dios  - 6:9-18</a:t>
            </a:r>
          </a:p>
          <a:p>
            <a:pPr lvl="1" marL="963929" indent="-582929" algn="l">
              <a:spcBef>
                <a:spcPts val="900"/>
              </a:spcBef>
              <a:buSzPct val="100000"/>
              <a:buAutoNum type="alphaUcPeriod" startAt="1"/>
              <a:defRPr sz="3300">
                <a:solidFill>
                  <a:srgbClr val="000000"/>
                </a:solidFill>
              </a:defRPr>
            </a:pPr>
            <a:r>
              <a:rPr>
                <a:latin typeface="Helvetica"/>
                <a:ea typeface="Helvetica"/>
                <a:cs typeface="Helvetica"/>
                <a:sym typeface="Helvetica"/>
              </a:rPr>
              <a:t>La Certeza de esta promesas nos deben de inspirar a  Perseverar</a:t>
            </a:r>
            <a:r>
              <a:rPr i="1"/>
              <a:t> (6:9-12) </a:t>
            </a:r>
            <a:endParaRPr i="1"/>
          </a:p>
          <a:p>
            <a:pPr lvl="1" marL="838200" indent="-419100" algn="l">
              <a:spcBef>
                <a:spcPts val="900"/>
              </a:spcBef>
              <a:buClr>
                <a:srgbClr val="A29A85"/>
              </a:buClr>
              <a:buSzPct val="100000"/>
              <a:buChar char="•"/>
              <a:defRPr sz="3200">
                <a:solidFill>
                  <a:srgbClr val="000000"/>
                </a:solidFill>
              </a:defRPr>
            </a:pPr>
            <a:r>
              <a:t>La Salvación es mucho más GRANDE que todos los tesoros del mundo- Mat 16:26</a:t>
            </a:r>
          </a:p>
          <a:p>
            <a:pPr lvl="1" marL="838200" indent="-419100" algn="l">
              <a:spcBef>
                <a:spcPts val="900"/>
              </a:spcBef>
              <a:buClr>
                <a:srgbClr val="A29A85"/>
              </a:buClr>
              <a:buSzPct val="100000"/>
              <a:buChar char="•"/>
              <a:defRPr sz="3200">
                <a:solidFill>
                  <a:srgbClr val="000000"/>
                </a:solidFill>
              </a:defRPr>
            </a:pPr>
            <a:r>
              <a:t>Aquí la Pregunta;</a:t>
            </a:r>
          </a:p>
          <a:p>
            <a:pPr lvl="1" marL="838200" indent="-419100" algn="l">
              <a:spcBef>
                <a:spcPts val="900"/>
              </a:spcBef>
              <a:buClr>
                <a:srgbClr val="A29A85"/>
              </a:buClr>
              <a:buSzPct val="100000"/>
              <a:buChar char="•"/>
              <a:defRPr sz="3200">
                <a:solidFill>
                  <a:srgbClr val="000000"/>
                </a:solidFill>
              </a:defRPr>
            </a:pPr>
            <a:r>
              <a:t>¿Qué es lo más preciado para mí?</a:t>
            </a:r>
          </a:p>
          <a:p>
            <a:pPr lvl="1" marL="838200" indent="-419100" algn="l">
              <a:spcBef>
                <a:spcPts val="900"/>
              </a:spcBef>
              <a:buClr>
                <a:srgbClr val="A29A85"/>
              </a:buClr>
              <a:buSzPct val="100000"/>
              <a:buChar char="•"/>
              <a:defRPr sz="3200">
                <a:solidFill>
                  <a:srgbClr val="000000"/>
                </a:solidFill>
              </a:defRPr>
            </a:pPr>
            <a:r>
              <a:t>¿Donde están nuestros tesoros?               Mat 6:19-21; Lucas 16:15-21</a:t>
            </a:r>
          </a:p>
        </p:txBody>
      </p:sp>
      <p:pic>
        <p:nvPicPr>
          <p:cNvPr id="395" name="Hebreos 6:9 Pero en cuanto a vosotros, oh amados, estamos persuadidos de cosas mejores, y que pertenecen a la salvación, Hebreos 6:9 Pero en cuanto a vosotros, oh amados, estamos persuadidos de cosas mejores, y que pertenecen a la salvación, " descr="Hebreos 6:9 Pero en cuanto a vosotros, oh amados, estamos persuadidos de cosas mejores, y que pertenecen a la salvación, Hebreos 6:9 Pero en cuanto a vosotros, oh amados, estamos persuadidos de cosas mejores, y que pertenecen a la salvación, "/>
          <p:cNvPicPr>
            <a:picLocks noChangeAspect="0"/>
          </p:cNvPicPr>
          <p:nvPr/>
        </p:nvPicPr>
        <p:blipFill>
          <a:blip r:embed="rId2">
            <a:extLst/>
          </a:blip>
          <a:stretch>
            <a:fillRect/>
          </a:stretch>
        </p:blipFill>
        <p:spPr>
          <a:xfrm>
            <a:off x="-20187" y="2309050"/>
            <a:ext cx="4815574" cy="7188201"/>
          </a:xfrm>
          <a:prstGeom prst="rect">
            <a:avLst/>
          </a:prstGeom>
        </p:spPr>
      </p:pic>
      <p:grpSp>
        <p:nvGrpSpPr>
          <p:cNvPr id="400" name="Group"/>
          <p:cNvGrpSpPr/>
          <p:nvPr/>
        </p:nvGrpSpPr>
        <p:grpSpPr>
          <a:xfrm>
            <a:off x="-285648" y="172793"/>
            <a:ext cx="13482125" cy="1851114"/>
            <a:chOff x="0" y="0"/>
            <a:chExt cx="13482124" cy="1851112"/>
          </a:xfrm>
        </p:grpSpPr>
        <p:grpSp>
          <p:nvGrpSpPr>
            <p:cNvPr id="398" name="Group"/>
            <p:cNvGrpSpPr/>
            <p:nvPr/>
          </p:nvGrpSpPr>
          <p:grpSpPr>
            <a:xfrm>
              <a:off x="7356934" y="369436"/>
              <a:ext cx="6125191" cy="1481677"/>
              <a:chOff x="-44449" y="-44450"/>
              <a:chExt cx="6125190" cy="1481675"/>
            </a:xfrm>
          </p:grpSpPr>
          <p:pic>
            <p:nvPicPr>
              <p:cNvPr id="396" name="Rounded Rectangle Rounded rectangle" descr="Rounded Rectangle Rounded rectangle"/>
              <p:cNvPicPr>
                <a:picLocks noChangeAspect="0"/>
              </p:cNvPicPr>
              <p:nvPr/>
            </p:nvPicPr>
            <p:blipFill>
              <a:blip r:embed="rId3">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397" name="Esperanza segura y firme ancla del alm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a:solidFill>
                      <a:srgbClr val="AA4A5A"/>
                    </a:solidFill>
                    <a:latin typeface="Helvetica"/>
                    <a:ea typeface="Helvetica"/>
                    <a:cs typeface="Helvetica"/>
                    <a:sym typeface="Helvetica"/>
                  </a:defRPr>
                </a:lvl1pPr>
              </a:lstStyle>
              <a:p>
                <a:pPr/>
                <a:r>
                  <a:t>Esperanza segura y firme ancla del alma, </a:t>
                </a:r>
              </a:p>
            </p:txBody>
          </p:sp>
        </p:grpSp>
        <p:sp>
          <p:nvSpPr>
            <p:cNvPr id="399"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4"/>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4">
                                            <p:bg/>
                                          </p:spTgt>
                                        </p:tgtEl>
                                        <p:attrNameLst>
                                          <p:attrName>style.visibility</p:attrName>
                                        </p:attrNameLst>
                                      </p:cBhvr>
                                      <p:to>
                                        <p:strVal val="visible"/>
                                      </p:to>
                                    </p:set>
                                    <p:animEffect filter="wipe(left)" transition="in">
                                      <p:cBhvr>
                                        <p:cTn id="7" dur="500"/>
                                        <p:tgtEl>
                                          <p:spTgt spid="39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4">
                                            <p:txEl>
                                              <p:pRg st="0" end="0"/>
                                            </p:txEl>
                                          </p:spTgt>
                                        </p:tgtEl>
                                        <p:attrNameLst>
                                          <p:attrName>style.visibility</p:attrName>
                                        </p:attrNameLst>
                                      </p:cBhvr>
                                      <p:to>
                                        <p:strVal val="visible"/>
                                      </p:to>
                                    </p:set>
                                    <p:animEffect filter="wipe(left)" transition="in">
                                      <p:cBhvr>
                                        <p:cTn id="10" dur="500"/>
                                        <p:tgtEl>
                                          <p:spTgt spid="3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4">
                                            <p:txEl>
                                              <p:pRg st="1" end="1"/>
                                            </p:txEl>
                                          </p:spTgt>
                                        </p:tgtEl>
                                        <p:attrNameLst>
                                          <p:attrName>style.visibility</p:attrName>
                                        </p:attrNameLst>
                                      </p:cBhvr>
                                      <p:to>
                                        <p:strVal val="visible"/>
                                      </p:to>
                                    </p:set>
                                    <p:animEffect filter="wipe(left)" transition="in">
                                      <p:cBhvr>
                                        <p:cTn id="15" dur="500"/>
                                        <p:tgtEl>
                                          <p:spTgt spid="3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4">
                                            <p:txEl>
                                              <p:pRg st="2" end="2"/>
                                            </p:txEl>
                                          </p:spTgt>
                                        </p:tgtEl>
                                        <p:attrNameLst>
                                          <p:attrName>style.visibility</p:attrName>
                                        </p:attrNameLst>
                                      </p:cBhvr>
                                      <p:to>
                                        <p:strVal val="visible"/>
                                      </p:to>
                                    </p:set>
                                    <p:animEffect filter="wipe(left)" transition="in">
                                      <p:cBhvr>
                                        <p:cTn id="20" dur="500"/>
                                        <p:tgtEl>
                                          <p:spTgt spid="39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94">
                                            <p:txEl>
                                              <p:pRg st="3" end="3"/>
                                            </p:txEl>
                                          </p:spTgt>
                                        </p:tgtEl>
                                        <p:attrNameLst>
                                          <p:attrName>style.visibility</p:attrName>
                                        </p:attrNameLst>
                                      </p:cBhvr>
                                      <p:to>
                                        <p:strVal val="visible"/>
                                      </p:to>
                                    </p:set>
                                    <p:animEffect filter="wipe(left)" transition="in">
                                      <p:cBhvr>
                                        <p:cTn id="25" dur="500"/>
                                        <p:tgtEl>
                                          <p:spTgt spid="39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94">
                                            <p:txEl>
                                              <p:pRg st="4" end="4"/>
                                            </p:txEl>
                                          </p:spTgt>
                                        </p:tgtEl>
                                        <p:attrNameLst>
                                          <p:attrName>style.visibility</p:attrName>
                                        </p:attrNameLst>
                                      </p:cBhvr>
                                      <p:to>
                                        <p:strVal val="visible"/>
                                      </p:to>
                                    </p:set>
                                    <p:animEffect filter="wipe(left)" transition="in">
                                      <p:cBhvr>
                                        <p:cTn id="30" dur="500"/>
                                        <p:tgtEl>
                                          <p:spTgt spid="39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94">
                                            <p:txEl>
                                              <p:pRg st="5" end="5"/>
                                            </p:txEl>
                                          </p:spTgt>
                                        </p:tgtEl>
                                        <p:attrNameLst>
                                          <p:attrName>style.visibility</p:attrName>
                                        </p:attrNameLst>
                                      </p:cBhvr>
                                      <p:to>
                                        <p:strVal val="visible"/>
                                      </p:to>
                                    </p:set>
                                    <p:animEffect filter="wipe(left)" transition="in">
                                      <p:cBhvr>
                                        <p:cTn id="35" dur="500"/>
                                        <p:tgtEl>
                                          <p:spTgt spid="39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4"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 Gal 6:9; 1 Cor 15:58; Tit 1:1,2"/>
          <p:cNvSpPr/>
          <p:nvPr/>
        </p:nvSpPr>
        <p:spPr>
          <a:xfrm>
            <a:off x="4752038" y="4591050"/>
            <a:ext cx="8041259" cy="711200"/>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lvl="1" algn="l">
              <a:spcBef>
                <a:spcPts val="900"/>
              </a:spcBef>
              <a:defRPr>
                <a:solidFill>
                  <a:srgbClr val="000000"/>
                </a:solidFill>
              </a:defRPr>
            </a:pPr>
            <a:r>
              <a:t>- Gal 6:9; 1 Cor 15:58; Tit 1:1,2</a:t>
            </a:r>
          </a:p>
        </p:txBody>
      </p:sp>
      <p:pic>
        <p:nvPicPr>
          <p:cNvPr id="403" name="Hebreos 6:10… Hebreos 6:10 Porque Dios no es injusto para olvidar vuestra obra y el trabajo de amor que habéis mostrado hacia su nombre, habiendo servido a los santos y sirviéndoles aún. " descr="Hebreos 6:10… Hebreos 6:10 Porque Dios no es injusto para olvidar vuestra obra y el trabajo de amor que habéis mostrado hacia su nombre, habiendo servido a los santos y sirviéndoles aún. "/>
          <p:cNvPicPr>
            <a:picLocks noChangeAspect="0"/>
          </p:cNvPicPr>
          <p:nvPr/>
        </p:nvPicPr>
        <p:blipFill>
          <a:blip r:embed="rId3">
            <a:extLst/>
          </a:blip>
          <a:stretch>
            <a:fillRect/>
          </a:stretch>
        </p:blipFill>
        <p:spPr>
          <a:xfrm>
            <a:off x="-112557" y="122972"/>
            <a:ext cx="4815575" cy="8051801"/>
          </a:xfrm>
          <a:prstGeom prst="rect">
            <a:avLst/>
          </a:prstGeom>
        </p:spPr>
      </p:pic>
      <p:sp>
        <p:nvSpPr>
          <p:cNvPr id="404" name="Dios no es injusto para olvidarse"/>
          <p:cNvSpPr txBox="1"/>
          <p:nvPr/>
        </p:nvSpPr>
        <p:spPr>
          <a:xfrm>
            <a:off x="4747042" y="155933"/>
            <a:ext cx="8051251" cy="190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900"/>
              </a:spcBef>
              <a:defRPr i="1" sz="6300">
                <a:solidFill>
                  <a:srgbClr val="000000"/>
                </a:solidFill>
              </a:defRPr>
            </a:lvl1pPr>
          </a:lstStyle>
          <a:p>
            <a:pPr>
              <a:defRPr i="0"/>
            </a:pPr>
            <a:r>
              <a:rPr i="1"/>
              <a:t>Dios no es injusto para olvidarse </a:t>
            </a:r>
          </a:p>
        </p:txBody>
      </p:sp>
      <p:sp>
        <p:nvSpPr>
          <p:cNvPr id="405" name="Tenga usted la certeza que su obra en el Señor no será en vano"/>
          <p:cNvSpPr txBox="1"/>
          <p:nvPr/>
        </p:nvSpPr>
        <p:spPr>
          <a:xfrm>
            <a:off x="4461601" y="1918852"/>
            <a:ext cx="8167716" cy="219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spcBef>
                <a:spcPts val="900"/>
              </a:spcBef>
              <a:defRPr sz="4600">
                <a:solidFill>
                  <a:srgbClr val="000000"/>
                </a:solidFill>
              </a:defRPr>
            </a:pPr>
            <a:r>
              <a:rPr>
                <a:latin typeface="Helvetica"/>
                <a:ea typeface="Helvetica"/>
                <a:cs typeface="Helvetica"/>
                <a:sym typeface="Helvetica"/>
              </a:rPr>
              <a:t>Tenga usted la certeza que su obra en el Señor no será en vano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4"/>
                                        </p:tgtEl>
                                        <p:attrNameLst>
                                          <p:attrName>style.visibility</p:attrName>
                                        </p:attrNameLst>
                                      </p:cBhvr>
                                      <p:to>
                                        <p:strVal val="visible"/>
                                      </p:to>
                                    </p:set>
                                    <p:animEffect filter="wipe(left)" transition="in">
                                      <p:cBhvr>
                                        <p:cTn id="7" dur="5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05"/>
                                        </p:tgtEl>
                                        <p:attrNameLst>
                                          <p:attrName>style.visibility</p:attrName>
                                        </p:attrNameLst>
                                      </p:cBhvr>
                                      <p:to>
                                        <p:strVal val="visible"/>
                                      </p:to>
                                    </p:set>
                                    <p:animEffect filter="wipe(left)" transition="in">
                                      <p:cBhvr>
                                        <p:cTn id="12" dur="500"/>
                                        <p:tgtEl>
                                          <p:spTgt spid="40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02"/>
                                        </p:tgtEl>
                                        <p:attrNameLst>
                                          <p:attrName>style.visibility</p:attrName>
                                        </p:attrNameLst>
                                      </p:cBhvr>
                                      <p:to>
                                        <p:strVal val="visible"/>
                                      </p:to>
                                    </p:set>
                                    <p:animEffect filter="wipe(left)" transition="in">
                                      <p:cBhvr>
                                        <p:cTn id="17" dur="5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1"/>
      <p:bldP build="whole" bldLvl="1" animBg="1" rev="0" advAuto="0" spid="402" grpId="3"/>
      <p:bldP build="whole" bldLvl="1" animBg="1" rev="0" advAuto="0" spid="405"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Hebreos 6:11,12… Hebreos 6:11,12 11 Pero deseamos que cada uno de vosotros muestre la misma solicitud hasta el fin, para plena certeza de la esperanza,  12 a fin de que no os hagáis perezosos, sino imitadores de aquellos que por la fe y la paciencia here" descr="Hebreos 6:11,12… Hebreos 6:11,12 11 Pero deseamos que cada uno de vosotros muestre la misma solicitud hasta el fin, para plena certeza de la esperanza,  12 a fin de que no os hagáis perezosos, sino imitadores de aquellos que por la fe y la paciencia heredan las promesas. "/>
          <p:cNvPicPr>
            <a:picLocks noChangeAspect="0"/>
          </p:cNvPicPr>
          <p:nvPr/>
        </p:nvPicPr>
        <p:blipFill>
          <a:blip r:embed="rId2">
            <a:extLst/>
          </a:blip>
          <a:stretch>
            <a:fillRect/>
          </a:stretch>
        </p:blipFill>
        <p:spPr>
          <a:xfrm>
            <a:off x="-97162" y="369291"/>
            <a:ext cx="12382174" cy="7391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Dios ha hablado en el pasado por medio de los profetas - 1:1…"/>
          <p:cNvSpPr txBox="1"/>
          <p:nvPr/>
        </p:nvSpPr>
        <p:spPr>
          <a:xfrm>
            <a:off x="-451778" y="1747217"/>
            <a:ext cx="13139478" cy="8054449"/>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28625" indent="-428625" algn="l">
              <a:spcBef>
                <a:spcPts val="1600"/>
              </a:spcBef>
              <a:buClr>
                <a:srgbClr val="A29A85"/>
              </a:buClr>
              <a:buSzPct val="100000"/>
              <a:buChar char="•"/>
              <a:defRPr b="1" sz="4500">
                <a:solidFill>
                  <a:srgbClr val="000000"/>
                </a:solidFill>
              </a:defRPr>
            </a:pPr>
            <a:r>
              <a:rPr i="1"/>
              <a:t>Dios ha hablado en el pasado por medio de los profetas - 1:1</a:t>
            </a:r>
          </a:p>
          <a:p>
            <a:pPr lvl="1" marL="973791" indent="-554691" algn="l">
              <a:spcBef>
                <a:spcPts val="1600"/>
              </a:spcBef>
              <a:buClr>
                <a:srgbClr val="A29A85"/>
              </a:buClr>
              <a:buSzPct val="100000"/>
              <a:buChar char="•"/>
              <a:defRPr b="1" sz="4500">
                <a:solidFill>
                  <a:srgbClr val="000000"/>
                </a:solidFill>
              </a:defRPr>
            </a:pPr>
            <a:r>
              <a:t>Dios ha HABLADO - </a:t>
            </a:r>
            <a:r>
              <a:rPr i="1"/>
              <a:t>(2 Tim 3:16,17)</a:t>
            </a:r>
          </a:p>
          <a:p>
            <a:pPr lvl="1" marL="973791" indent="-554691" algn="l">
              <a:spcBef>
                <a:spcPts val="1600"/>
              </a:spcBef>
              <a:buClr>
                <a:srgbClr val="A29A85"/>
              </a:buClr>
              <a:buSzPct val="100000"/>
              <a:buChar char="•"/>
              <a:defRPr b="1" sz="4500">
                <a:solidFill>
                  <a:srgbClr val="000000"/>
                </a:solidFill>
              </a:defRPr>
            </a:pPr>
            <a:r>
              <a:t>En varias EPOCAS - “</a:t>
            </a:r>
            <a:r>
              <a:rPr i="1"/>
              <a:t>muchas formas</a:t>
            </a:r>
            <a:r>
              <a:t>” de varios medios - “</a:t>
            </a:r>
            <a:r>
              <a:rPr i="1"/>
              <a:t>aun sin embargo</a:t>
            </a:r>
            <a:r>
              <a:t>” toda palabra o escritura es armónica en un solo pensamiento y propósito.</a:t>
            </a:r>
          </a:p>
          <a:p>
            <a:pPr lvl="1" marL="973791" indent="-554691" algn="l">
              <a:spcBef>
                <a:spcPts val="1600"/>
              </a:spcBef>
              <a:buClr>
                <a:srgbClr val="A29A85"/>
              </a:buClr>
              <a:buSzPct val="100000"/>
              <a:buChar char="•"/>
              <a:defRPr b="1" sz="4500">
                <a:solidFill>
                  <a:srgbClr val="000000"/>
                </a:solidFill>
              </a:defRPr>
            </a:pPr>
            <a:r>
              <a:t>En el Antiguo Testamento-         </a:t>
            </a:r>
            <a:r>
              <a:rPr i="1"/>
              <a:t>              Moises - Malaquias; 39 libros, 32 escritores; desde 1500 AC - 400 DC</a:t>
            </a:r>
            <a:r>
              <a:t>)</a:t>
            </a:r>
          </a:p>
          <a:p>
            <a:pPr lvl="1" marL="973791" indent="-554691" algn="l">
              <a:spcBef>
                <a:spcPts val="1600"/>
              </a:spcBef>
              <a:buClr>
                <a:srgbClr val="A29A85"/>
              </a:buClr>
              <a:buSzPct val="100000"/>
              <a:buChar char="•"/>
              <a:defRPr b="1" sz="4500">
                <a:solidFill>
                  <a:srgbClr val="000000"/>
                </a:solidFill>
              </a:defRPr>
            </a:pPr>
            <a:r>
              <a:t>Nuevo Testamento </a:t>
            </a:r>
          </a:p>
        </p:txBody>
      </p:sp>
      <p:grpSp>
        <p:nvGrpSpPr>
          <p:cNvPr id="150" name="Group"/>
          <p:cNvGrpSpPr/>
          <p:nvPr/>
        </p:nvGrpSpPr>
        <p:grpSpPr>
          <a:xfrm>
            <a:off x="-408808" y="34239"/>
            <a:ext cx="13097988" cy="1799467"/>
            <a:chOff x="0" y="0"/>
            <a:chExt cx="13097986" cy="1799466"/>
          </a:xfrm>
        </p:grpSpPr>
        <p:grpSp>
          <p:nvGrpSpPr>
            <p:cNvPr id="148" name="Group"/>
            <p:cNvGrpSpPr/>
            <p:nvPr/>
          </p:nvGrpSpPr>
          <p:grpSpPr>
            <a:xfrm>
              <a:off x="7145353" y="357605"/>
              <a:ext cx="5952634" cy="1441862"/>
              <a:chOff x="-44450" y="-44449"/>
              <a:chExt cx="5952632" cy="1441861"/>
            </a:xfrm>
          </p:grpSpPr>
          <p:pic>
            <p:nvPicPr>
              <p:cNvPr id="146" name="Rounded Rectangle Rounded rectangle" descr="Rounded Rectangle Rounded rectangle"/>
              <p:cNvPicPr>
                <a:picLocks noChangeAspect="0"/>
              </p:cNvPicPr>
              <p:nvPr/>
            </p:nvPicPr>
            <p:blipFill>
              <a:blip r:embed="rId2">
                <a:extLst/>
              </a:blip>
              <a:stretch>
                <a:fillRect/>
              </a:stretch>
            </p:blipFill>
            <p:spPr>
              <a:xfrm>
                <a:off x="-44450" y="-44450"/>
                <a:ext cx="5952633" cy="1441862"/>
              </a:xfrm>
              <a:prstGeom prst="rect">
                <a:avLst/>
              </a:prstGeom>
              <a:effectLst>
                <a:outerShdw sx="100000" sy="100000" kx="0" ky="0" algn="b" rotWithShape="0" blurRad="190500" dist="63500" dir="5400000">
                  <a:srgbClr val="000000">
                    <a:alpha val="58317"/>
                  </a:srgbClr>
                </a:outerShdw>
              </a:effectLst>
            </p:spPr>
          </p:pic>
          <p:sp>
            <p:nvSpPr>
              <p:cNvPr id="147" name="Dios nos habla…"/>
              <p:cNvSpPr txBox="1"/>
              <p:nvPr/>
            </p:nvSpPr>
            <p:spPr>
              <a:xfrm>
                <a:off x="229284" y="35823"/>
                <a:ext cx="5405165" cy="1281315"/>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149" name="Hebreos"/>
            <p:cNvSpPr/>
            <p:nvPr/>
          </p:nvSpPr>
          <p:spPr>
            <a:xfrm>
              <a:off x="0" y="0"/>
              <a:ext cx="7069688" cy="1579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5">
                                            <p:txEl>
                                              <p:pRg st="1" end="1"/>
                                            </p:txEl>
                                          </p:spTgt>
                                        </p:tgtEl>
                                        <p:attrNameLst>
                                          <p:attrName>style.visibility</p:attrName>
                                        </p:attrNameLst>
                                      </p:cBhvr>
                                      <p:to>
                                        <p:strVal val="visible"/>
                                      </p:to>
                                    </p:set>
                                    <p:animEffect filter="wipe(left)" transition="in">
                                      <p:cBhvr>
                                        <p:cTn id="7" dur="1500"/>
                                        <p:tgtEl>
                                          <p:spTgt spid="1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45">
                                            <p:txEl>
                                              <p:pRg st="2" end="2"/>
                                            </p:txEl>
                                          </p:spTgt>
                                        </p:tgtEl>
                                        <p:attrNameLst>
                                          <p:attrName>style.visibility</p:attrName>
                                        </p:attrNameLst>
                                      </p:cBhvr>
                                      <p:to>
                                        <p:strVal val="visible"/>
                                      </p:to>
                                    </p:set>
                                    <p:animEffect filter="wipe(left)" transition="in">
                                      <p:cBhvr>
                                        <p:cTn id="12" dur="1500"/>
                                        <p:tgtEl>
                                          <p:spTgt spid="14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45">
                                            <p:txEl>
                                              <p:pRg st="3" end="3"/>
                                            </p:txEl>
                                          </p:spTgt>
                                        </p:tgtEl>
                                        <p:attrNameLst>
                                          <p:attrName>style.visibility</p:attrName>
                                        </p:attrNameLst>
                                      </p:cBhvr>
                                      <p:to>
                                        <p:strVal val="visible"/>
                                      </p:to>
                                    </p:set>
                                    <p:animEffect filter="wipe(left)" transition="in">
                                      <p:cBhvr>
                                        <p:cTn id="17" dur="1500"/>
                                        <p:tgtEl>
                                          <p:spTgt spid="14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45">
                                            <p:txEl>
                                              <p:pRg st="4" end="4"/>
                                            </p:txEl>
                                          </p:spTgt>
                                        </p:tgtEl>
                                        <p:attrNameLst>
                                          <p:attrName>style.visibility</p:attrName>
                                        </p:attrNameLst>
                                      </p:cBhvr>
                                      <p:to>
                                        <p:strVal val="visible"/>
                                      </p:to>
                                    </p:set>
                                    <p:animEffect filter="wipe(left)" transition="in">
                                      <p:cBhvr>
                                        <p:cTn id="22" dur="1500"/>
                                        <p:tgtEl>
                                          <p:spTgt spid="14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Dios Ahora Habla por medio de su Hijo - 1:2…"/>
          <p:cNvSpPr txBox="1"/>
          <p:nvPr/>
        </p:nvSpPr>
        <p:spPr>
          <a:xfrm>
            <a:off x="333192" y="2743761"/>
            <a:ext cx="12338415" cy="57404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7325" indent="-487325" algn="l">
              <a:spcBef>
                <a:spcPts val="1600"/>
              </a:spcBef>
              <a:buClr>
                <a:srgbClr val="A29A85"/>
              </a:buClr>
              <a:buSzPct val="100000"/>
              <a:buChar char="•"/>
              <a:defRPr sz="5000">
                <a:solidFill>
                  <a:srgbClr val="000000"/>
                </a:solidFill>
              </a:defRPr>
            </a:pPr>
            <a:r>
              <a:rPr i="1"/>
              <a:t>Dios Ahora Habla por medio de su Hijo - 1:2</a:t>
            </a:r>
          </a:p>
          <a:p>
            <a:pPr lvl="1" marL="1073943" indent="-654843" algn="l">
              <a:spcBef>
                <a:spcPts val="1600"/>
              </a:spcBef>
              <a:buClr>
                <a:srgbClr val="A29A85"/>
              </a:buClr>
              <a:buSzPct val="100000"/>
              <a:buChar char="•"/>
              <a:defRPr sz="5000">
                <a:solidFill>
                  <a:srgbClr val="000000"/>
                </a:solidFill>
              </a:defRPr>
            </a:pPr>
            <a:r>
              <a:t>POSTREROS DÍAS  refiere a la última dispensación antes de el juicio final</a:t>
            </a:r>
          </a:p>
          <a:p>
            <a:pPr lvl="2" marL="1416843" indent="-654843" algn="l">
              <a:spcBef>
                <a:spcPts val="1600"/>
              </a:spcBef>
              <a:buClr>
                <a:srgbClr val="A29A85"/>
              </a:buClr>
              <a:buSzPct val="100000"/>
              <a:buChar char="•"/>
              <a:defRPr i="1" sz="5000">
                <a:solidFill>
                  <a:srgbClr val="000000"/>
                </a:solidFill>
              </a:defRPr>
            </a:pPr>
            <a:r>
              <a:t> Heb 1:2; Hch  3:22-24</a:t>
            </a:r>
          </a:p>
          <a:p>
            <a:pPr lvl="2" marL="1416843" indent="-654843" algn="l">
              <a:spcBef>
                <a:spcPts val="1600"/>
              </a:spcBef>
              <a:buClr>
                <a:srgbClr val="A29A85"/>
              </a:buClr>
              <a:buSzPct val="100000"/>
              <a:buChar char="•"/>
              <a:defRPr i="1" sz="5000">
                <a:solidFill>
                  <a:srgbClr val="000000"/>
                </a:solidFill>
              </a:defRPr>
            </a:pPr>
            <a:r>
              <a:rPr i="0"/>
              <a:t>La resurrección y Juicio final serán en el último día </a:t>
            </a:r>
            <a:r>
              <a:t>- Juan 5:28,29; 6:39-40,54; 2 Pedro 3:10-13</a:t>
            </a:r>
          </a:p>
        </p:txBody>
      </p:sp>
      <p:grpSp>
        <p:nvGrpSpPr>
          <p:cNvPr id="157" name="Group"/>
          <p:cNvGrpSpPr/>
          <p:nvPr/>
        </p:nvGrpSpPr>
        <p:grpSpPr>
          <a:xfrm>
            <a:off x="-285648" y="172793"/>
            <a:ext cx="13482125" cy="1851114"/>
            <a:chOff x="0" y="0"/>
            <a:chExt cx="13482124" cy="1851112"/>
          </a:xfrm>
        </p:grpSpPr>
        <p:grpSp>
          <p:nvGrpSpPr>
            <p:cNvPr id="155" name="Group"/>
            <p:cNvGrpSpPr/>
            <p:nvPr/>
          </p:nvGrpSpPr>
          <p:grpSpPr>
            <a:xfrm>
              <a:off x="7356934" y="369436"/>
              <a:ext cx="6125191" cy="1481677"/>
              <a:chOff x="-44449" y="-44450"/>
              <a:chExt cx="6125190" cy="1481675"/>
            </a:xfrm>
          </p:grpSpPr>
          <p:pic>
            <p:nvPicPr>
              <p:cNvPr id="153"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154"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156"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2">
                                            <p:txEl>
                                              <p:pRg st="2" end="2"/>
                                            </p:txEl>
                                          </p:spTgt>
                                        </p:tgtEl>
                                        <p:attrNameLst>
                                          <p:attrName>style.visibility</p:attrName>
                                        </p:attrNameLst>
                                      </p:cBhvr>
                                      <p:to>
                                        <p:strVal val="visible"/>
                                      </p:to>
                                    </p:set>
                                    <p:animEffect filter="wipe(left)" transition="in">
                                      <p:cBhvr>
                                        <p:cTn id="7" dur="1500"/>
                                        <p:tgtEl>
                                          <p:spTgt spid="15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52">
                                            <p:txEl>
                                              <p:pRg st="3" end="3"/>
                                            </p:txEl>
                                          </p:spTgt>
                                        </p:tgtEl>
                                        <p:attrNameLst>
                                          <p:attrName>style.visibility</p:attrName>
                                        </p:attrNameLst>
                                      </p:cBhvr>
                                      <p:to>
                                        <p:strVal val="visible"/>
                                      </p:to>
                                    </p:set>
                                    <p:animEffect filter="wipe(left)" transition="in">
                                      <p:cBhvr>
                                        <p:cTn id="12" dur="1500"/>
                                        <p:tgtEl>
                                          <p:spTgt spid="15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u Hijo nos habla por medio de las escrituras- 1:2…"/>
          <p:cNvSpPr txBox="1"/>
          <p:nvPr/>
        </p:nvSpPr>
        <p:spPr>
          <a:xfrm>
            <a:off x="-5474" y="2184961"/>
            <a:ext cx="13015748" cy="35433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506818" indent="-506818" algn="l">
              <a:spcBef>
                <a:spcPts val="1600"/>
              </a:spcBef>
              <a:buClr>
                <a:srgbClr val="A29A85"/>
              </a:buClr>
              <a:buSzPct val="100000"/>
              <a:buChar char="•"/>
              <a:defRPr sz="5200">
                <a:solidFill>
                  <a:srgbClr val="000000"/>
                </a:solidFill>
              </a:defRPr>
            </a:pPr>
            <a:r>
              <a:rPr i="1"/>
              <a:t>Su Hijo nos habla por medio de las escrituras- 1:2</a:t>
            </a:r>
          </a:p>
          <a:p>
            <a:pPr lvl="2" marL="1443037" indent="-681037" algn="l">
              <a:spcBef>
                <a:spcPts val="1600"/>
              </a:spcBef>
              <a:buClr>
                <a:srgbClr val="A29A85"/>
              </a:buClr>
              <a:buSzPct val="100000"/>
              <a:buChar char="•"/>
              <a:defRPr i="1" sz="5200">
                <a:solidFill>
                  <a:srgbClr val="000000"/>
                </a:solidFill>
              </a:defRPr>
            </a:pPr>
            <a:r>
              <a:rPr i="0"/>
              <a:t>La Ley fue nuestro ayo para guiarnos a Cristo, (</a:t>
            </a:r>
            <a:r>
              <a:t>Gal 3:23-25</a:t>
            </a:r>
            <a:r>
              <a:rPr i="0"/>
              <a:t>)</a:t>
            </a:r>
          </a:p>
          <a:p>
            <a:pPr lvl="2" marL="1443037" indent="-681037" algn="l">
              <a:spcBef>
                <a:spcPts val="1600"/>
              </a:spcBef>
              <a:buClr>
                <a:srgbClr val="A29A85"/>
              </a:buClr>
              <a:buSzPct val="100000"/>
              <a:buChar char="•"/>
              <a:defRPr i="1" sz="5200">
                <a:solidFill>
                  <a:srgbClr val="000000"/>
                </a:solidFill>
              </a:defRPr>
            </a:pPr>
            <a:r>
              <a:rPr i="0"/>
              <a:t>A quien hay que seguir, es a Cristo- (</a:t>
            </a:r>
            <a:r>
              <a:t>2 Jn 9</a:t>
            </a:r>
            <a:r>
              <a:rPr i="0"/>
              <a:t>)</a:t>
            </a:r>
          </a:p>
        </p:txBody>
      </p:sp>
      <p:grpSp>
        <p:nvGrpSpPr>
          <p:cNvPr id="164" name="Group"/>
          <p:cNvGrpSpPr/>
          <p:nvPr/>
        </p:nvGrpSpPr>
        <p:grpSpPr>
          <a:xfrm>
            <a:off x="-285648" y="172793"/>
            <a:ext cx="13482125" cy="1851114"/>
            <a:chOff x="0" y="0"/>
            <a:chExt cx="13482124" cy="1851112"/>
          </a:xfrm>
        </p:grpSpPr>
        <p:grpSp>
          <p:nvGrpSpPr>
            <p:cNvPr id="162" name="Group"/>
            <p:cNvGrpSpPr/>
            <p:nvPr/>
          </p:nvGrpSpPr>
          <p:grpSpPr>
            <a:xfrm>
              <a:off x="7356934" y="369436"/>
              <a:ext cx="6125191" cy="1481677"/>
              <a:chOff x="-44449" y="-44450"/>
              <a:chExt cx="6125190" cy="1481675"/>
            </a:xfrm>
          </p:grpSpPr>
          <p:pic>
            <p:nvPicPr>
              <p:cNvPr id="160"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161"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163"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9">
                                            <p:txEl>
                                              <p:pRg st="2" end="2"/>
                                            </p:txEl>
                                          </p:spTgt>
                                        </p:tgtEl>
                                        <p:attrNameLst>
                                          <p:attrName>style.visibility</p:attrName>
                                        </p:attrNameLst>
                                      </p:cBhvr>
                                      <p:to>
                                        <p:strVal val="visible"/>
                                      </p:to>
                                    </p:set>
                                    <p:animEffect filter="wipe(left)" transition="in">
                                      <p:cBhvr>
                                        <p:cTn id="7" dur="1500"/>
                                        <p:tgtEl>
                                          <p:spTgt spid="1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La Superioridad de Jesucristo - 1:2,3…"/>
          <p:cNvSpPr txBox="1"/>
          <p:nvPr/>
        </p:nvSpPr>
        <p:spPr>
          <a:xfrm>
            <a:off x="333193" y="2743761"/>
            <a:ext cx="12338414" cy="41910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7325" indent="-487325" algn="l">
              <a:spcBef>
                <a:spcPts val="900"/>
              </a:spcBef>
              <a:buClr>
                <a:srgbClr val="A29A85"/>
              </a:buClr>
              <a:buSzPct val="100000"/>
              <a:buChar char="•"/>
              <a:defRPr sz="5000">
                <a:solidFill>
                  <a:srgbClr val="000000"/>
                </a:solidFill>
              </a:defRPr>
            </a:pPr>
            <a:r>
              <a:rPr i="1"/>
              <a:t>La Superioridad de Jesucristo - 1:2,3</a:t>
            </a:r>
          </a:p>
          <a:p>
            <a:pPr lvl="1" marL="1073943" indent="-654843" algn="l">
              <a:spcBef>
                <a:spcPts val="1900"/>
              </a:spcBef>
              <a:buClr>
                <a:srgbClr val="A29A85"/>
              </a:buClr>
              <a:buSzPct val="100000"/>
              <a:buChar char="•"/>
              <a:defRPr sz="5000">
                <a:solidFill>
                  <a:srgbClr val="000000"/>
                </a:solidFill>
              </a:defRPr>
            </a:pPr>
            <a:r>
              <a:t>Por Jesus fueron todas las cosas- 1:2 - Jn 1:1-3; Col. 1:16,17; 1 Cor 8:6</a:t>
            </a:r>
          </a:p>
          <a:p>
            <a:pPr lvl="2" marL="1416843" indent="-654843" algn="l">
              <a:spcBef>
                <a:spcPts val="1900"/>
              </a:spcBef>
              <a:buClr>
                <a:srgbClr val="A29A85"/>
              </a:buClr>
              <a:buSzPct val="100000"/>
              <a:buChar char="•"/>
              <a:defRPr i="1" sz="5000">
                <a:solidFill>
                  <a:srgbClr val="000000"/>
                </a:solidFill>
              </a:defRPr>
            </a:pPr>
            <a:r>
              <a:rPr i="0"/>
              <a:t>Jesus “verbo [</a:t>
            </a:r>
            <a:r>
              <a:t>Logos</a:t>
            </a:r>
            <a:r>
              <a:rPr i="0"/>
              <a:t>], de Dios” - (</a:t>
            </a:r>
            <a:r>
              <a:t>“dijo Dios” aparece 11 veces es Gen. 1; . Heb 11:3</a:t>
            </a:r>
            <a:r>
              <a:rPr i="0"/>
              <a:t>)</a:t>
            </a:r>
          </a:p>
        </p:txBody>
      </p:sp>
      <p:grpSp>
        <p:nvGrpSpPr>
          <p:cNvPr id="171" name="Group"/>
          <p:cNvGrpSpPr/>
          <p:nvPr/>
        </p:nvGrpSpPr>
        <p:grpSpPr>
          <a:xfrm>
            <a:off x="-285648" y="172793"/>
            <a:ext cx="13482125" cy="1851114"/>
            <a:chOff x="0" y="0"/>
            <a:chExt cx="13482124" cy="1851112"/>
          </a:xfrm>
        </p:grpSpPr>
        <p:grpSp>
          <p:nvGrpSpPr>
            <p:cNvPr id="169" name="Group"/>
            <p:cNvGrpSpPr/>
            <p:nvPr/>
          </p:nvGrpSpPr>
          <p:grpSpPr>
            <a:xfrm>
              <a:off x="7356934" y="369436"/>
              <a:ext cx="6125191" cy="1481677"/>
              <a:chOff x="-44449" y="-44450"/>
              <a:chExt cx="6125190" cy="1481675"/>
            </a:xfrm>
          </p:grpSpPr>
          <p:pic>
            <p:nvPicPr>
              <p:cNvPr id="167"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168"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170"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6">
                                            <p:txEl>
                                              <p:pRg st="2" end="2"/>
                                            </p:txEl>
                                          </p:spTgt>
                                        </p:tgtEl>
                                        <p:attrNameLst>
                                          <p:attrName>style.visibility</p:attrName>
                                        </p:attrNameLst>
                                      </p:cBhvr>
                                      <p:to>
                                        <p:strVal val="visible"/>
                                      </p:to>
                                    </p:set>
                                    <p:animEffect filter="wipe(left)" transition="in">
                                      <p:cBhvr>
                                        <p:cTn id="7" dur="1500"/>
                                        <p:tgtEl>
                                          <p:spTgt spid="1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Christ Has A Name, (Rank), More Excellent Than Angels - 1:4-14…"/>
          <p:cNvSpPr txBox="1"/>
          <p:nvPr/>
        </p:nvSpPr>
        <p:spPr>
          <a:xfrm>
            <a:off x="-59245" y="2743761"/>
            <a:ext cx="12869274" cy="6070601"/>
          </a:xfrm>
          <a:prstGeom prst="rect">
            <a:avLst/>
          </a:prstGeom>
          <a:ln w="12700">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48339" indent="-448339" algn="l">
              <a:spcBef>
                <a:spcPts val="900"/>
              </a:spcBef>
              <a:buClr>
                <a:srgbClr val="A29A85"/>
              </a:buClr>
              <a:buSzPct val="100000"/>
              <a:buChar char="•"/>
              <a:defRPr i="1" sz="4600">
                <a:solidFill>
                  <a:srgbClr val="000000"/>
                </a:solidFill>
              </a:defRPr>
            </a:pPr>
            <a:r>
              <a:t>LA SUPERIORIDAD DE CRISTO  - 1:4-14</a:t>
            </a:r>
          </a:p>
          <a:p>
            <a:pPr lvl="1" marL="954616" indent="-535516" algn="l">
              <a:spcBef>
                <a:spcPts val="900"/>
              </a:spcBef>
              <a:buClr>
                <a:srgbClr val="A29A85"/>
              </a:buClr>
              <a:buSzPct val="100000"/>
              <a:buChar char="•"/>
              <a:defRPr sz="4600">
                <a:solidFill>
                  <a:srgbClr val="000000"/>
                </a:solidFill>
              </a:defRPr>
            </a:pPr>
            <a:r>
              <a:t>“¿A cuál ángel Dios dijo? . . .” </a:t>
            </a:r>
          </a:p>
          <a:p>
            <a:pPr lvl="2" marL="1312817" indent="-550817" algn="l">
              <a:spcBef>
                <a:spcPts val="900"/>
              </a:spcBef>
              <a:buClr>
                <a:srgbClr val="A29A85"/>
              </a:buClr>
              <a:buSzPct val="100000"/>
              <a:buChar char="•"/>
              <a:defRPr i="1" sz="4600">
                <a:solidFill>
                  <a:srgbClr val="000000"/>
                </a:solidFill>
              </a:defRPr>
            </a:pPr>
            <a:r>
              <a:t>“Mi hijo eres tu . . .” - Sal 2:,8</a:t>
            </a:r>
          </a:p>
          <a:p>
            <a:pPr lvl="2" marL="1312817" indent="-550817" algn="l">
              <a:spcBef>
                <a:spcPts val="900"/>
              </a:spcBef>
              <a:buClr>
                <a:srgbClr val="A29A85"/>
              </a:buClr>
              <a:buSzPct val="100000"/>
              <a:buChar char="•"/>
              <a:defRPr i="1" sz="4600">
                <a:solidFill>
                  <a:srgbClr val="000000"/>
                </a:solidFill>
              </a:defRPr>
            </a:pPr>
            <a:r>
              <a:t>“Yo seré a él Padre, Y él me será a mí Hijo? ”           Sal. 89:26</a:t>
            </a:r>
          </a:p>
          <a:p>
            <a:pPr lvl="2" marL="1312817" indent="-550817" algn="l">
              <a:spcBef>
                <a:spcPts val="900"/>
              </a:spcBef>
              <a:buClr>
                <a:srgbClr val="A29A85"/>
              </a:buClr>
              <a:buSzPct val="100000"/>
              <a:buChar char="•"/>
              <a:defRPr i="1" sz="4600">
                <a:solidFill>
                  <a:srgbClr val="000000"/>
                </a:solidFill>
              </a:defRPr>
            </a:pPr>
            <a:r>
              <a:t>“Adórenle todos los ángeles de Dios. ” - Sal 97:7</a:t>
            </a:r>
          </a:p>
          <a:p>
            <a:pPr lvl="2" marL="1312817" indent="-550817" algn="l">
              <a:spcBef>
                <a:spcPts val="900"/>
              </a:spcBef>
              <a:buClr>
                <a:srgbClr val="A29A85"/>
              </a:buClr>
              <a:buSzPct val="100000"/>
              <a:buChar char="•"/>
              <a:defRPr i="1" sz="4600">
                <a:solidFill>
                  <a:srgbClr val="000000"/>
                </a:solidFill>
              </a:defRPr>
            </a:pPr>
            <a:r>
              <a:t>Las respuestas a esta serie de preguntas retóricas</a:t>
            </a:r>
          </a:p>
          <a:p>
            <a:pPr lvl="2" marL="1312817" indent="-550817" algn="l">
              <a:spcBef>
                <a:spcPts val="900"/>
              </a:spcBef>
              <a:buClr>
                <a:srgbClr val="A29A85"/>
              </a:buClr>
              <a:buSzPct val="100000"/>
              <a:buChar char="•"/>
              <a:defRPr i="1" sz="4600">
                <a:solidFill>
                  <a:srgbClr val="000000"/>
                </a:solidFill>
              </a:defRPr>
            </a:pPr>
            <a:r>
              <a:t>LA RESPUESTA SERÍA =</a:t>
            </a:r>
          </a:p>
        </p:txBody>
      </p:sp>
      <p:grpSp>
        <p:nvGrpSpPr>
          <p:cNvPr id="178" name="Group"/>
          <p:cNvGrpSpPr/>
          <p:nvPr/>
        </p:nvGrpSpPr>
        <p:grpSpPr>
          <a:xfrm>
            <a:off x="-285648" y="172793"/>
            <a:ext cx="13482125" cy="1851114"/>
            <a:chOff x="0" y="0"/>
            <a:chExt cx="13482124" cy="1851112"/>
          </a:xfrm>
        </p:grpSpPr>
        <p:grpSp>
          <p:nvGrpSpPr>
            <p:cNvPr id="176" name="Group"/>
            <p:cNvGrpSpPr/>
            <p:nvPr/>
          </p:nvGrpSpPr>
          <p:grpSpPr>
            <a:xfrm>
              <a:off x="7356934" y="369436"/>
              <a:ext cx="6125191" cy="1481677"/>
              <a:chOff x="-44449" y="-44450"/>
              <a:chExt cx="6125190" cy="1481675"/>
            </a:xfrm>
          </p:grpSpPr>
          <p:pic>
            <p:nvPicPr>
              <p:cNvPr id="174" name="Rounded Rectangle Rounded rectangle" descr="Rounded Rectangle Rounded rectangle"/>
              <p:cNvPicPr>
                <a:picLocks noChangeAspect="0"/>
              </p:cNvPicPr>
              <p:nvPr/>
            </p:nvPicPr>
            <p:blipFill>
              <a:blip r:embed="rId2">
                <a:extLst/>
              </a:blip>
              <a:stretch>
                <a:fillRect/>
              </a:stretch>
            </p:blipFill>
            <p:spPr>
              <a:xfrm>
                <a:off x="-44450" y="-44450"/>
                <a:ext cx="6125191" cy="1481676"/>
              </a:xfrm>
              <a:prstGeom prst="rect">
                <a:avLst/>
              </a:prstGeom>
              <a:effectLst>
                <a:outerShdw sx="100000" sy="100000" kx="0" ky="0" algn="b" rotWithShape="0" blurRad="190500" dist="63500" dir="5400000">
                  <a:srgbClr val="000000">
                    <a:alpha val="58317"/>
                  </a:srgbClr>
                </a:outerShdw>
              </a:effectLst>
            </p:spPr>
          </p:pic>
          <p:sp>
            <p:nvSpPr>
              <p:cNvPr id="175" name="Dios nos habla…"/>
              <p:cNvSpPr txBox="1"/>
              <p:nvPr/>
            </p:nvSpPr>
            <p:spPr>
              <a:xfrm>
                <a:off x="236031" y="36877"/>
                <a:ext cx="5564227" cy="1319022"/>
              </a:xfrm>
              <a:prstGeom prst="rect">
                <a:avLst/>
              </a:prstGeom>
              <a:noFill/>
              <a:ln w="12700" cap="flat">
                <a:noFill/>
                <a:miter lim="400000"/>
              </a:ln>
              <a:effectLst>
                <a:outerShdw sx="100000" sy="100000" kx="0" ky="0" algn="b" rotWithShape="0" blurRad="152400" dist="103156" dir="2923668">
                  <a:srgbClr val="000000">
                    <a:alpha val="42135"/>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AA4A5A"/>
                    </a:solidFill>
                    <a:latin typeface="Helvetica"/>
                    <a:ea typeface="Helvetica"/>
                    <a:cs typeface="Helvetica"/>
                    <a:sym typeface="Helvetica"/>
                  </a:defRPr>
                </a:pPr>
                <a:r>
                  <a:t>Dios nos habla </a:t>
                </a:r>
              </a:p>
              <a:p>
                <a:pPr>
                  <a:defRPr b="1">
                    <a:solidFill>
                      <a:srgbClr val="AA4A5A"/>
                    </a:solidFill>
                    <a:latin typeface="Helvetica"/>
                    <a:ea typeface="Helvetica"/>
                    <a:cs typeface="Helvetica"/>
                    <a:sym typeface="Helvetica"/>
                  </a:defRPr>
                </a:pPr>
                <a:r>
                  <a:t>Por medio de su Hijo</a:t>
                </a:r>
              </a:p>
            </p:txBody>
          </p:sp>
        </p:grpSp>
        <p:sp>
          <p:nvSpPr>
            <p:cNvPr id="177" name="Hebreos"/>
            <p:cNvSpPr/>
            <p:nvPr/>
          </p:nvSpPr>
          <p:spPr>
            <a:xfrm>
              <a:off x="0" y="0"/>
              <a:ext cx="7277734" cy="1625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lnTo>
                    <a:pt x="3241" y="16575"/>
                  </a:lnTo>
                  <a:lnTo>
                    <a:pt x="18359" y="16575"/>
                  </a:lnTo>
                  <a:lnTo>
                    <a:pt x="18359" y="0"/>
                  </a:lnTo>
                  <a:lnTo>
                    <a:pt x="3241" y="0"/>
                  </a:lnTo>
                  <a:close/>
                  <a:moveTo>
                    <a:pt x="0" y="3883"/>
                  </a:moveTo>
                  <a:lnTo>
                    <a:pt x="1150" y="12737"/>
                  </a:lnTo>
                  <a:lnTo>
                    <a:pt x="0" y="21600"/>
                  </a:lnTo>
                  <a:lnTo>
                    <a:pt x="3951" y="21600"/>
                  </a:lnTo>
                  <a:lnTo>
                    <a:pt x="2853" y="18319"/>
                  </a:lnTo>
                  <a:lnTo>
                    <a:pt x="2853" y="3883"/>
                  </a:lnTo>
                  <a:lnTo>
                    <a:pt x="0" y="3883"/>
                  </a:lnTo>
                  <a:close/>
                  <a:moveTo>
                    <a:pt x="18747" y="3883"/>
                  </a:moveTo>
                  <a:lnTo>
                    <a:pt x="18747" y="18319"/>
                  </a:lnTo>
                  <a:lnTo>
                    <a:pt x="17649" y="21600"/>
                  </a:lnTo>
                  <a:lnTo>
                    <a:pt x="21600" y="21600"/>
                  </a:lnTo>
                  <a:lnTo>
                    <a:pt x="20450" y="12737"/>
                  </a:lnTo>
                  <a:lnTo>
                    <a:pt x="21600" y="3883"/>
                  </a:lnTo>
                  <a:lnTo>
                    <a:pt x="18747" y="3883"/>
                  </a:lnTo>
                  <a:close/>
                  <a:moveTo>
                    <a:pt x="3560" y="18319"/>
                  </a:moveTo>
                  <a:lnTo>
                    <a:pt x="4658" y="21600"/>
                  </a:lnTo>
                  <a:lnTo>
                    <a:pt x="4658" y="18319"/>
                  </a:lnTo>
                  <a:lnTo>
                    <a:pt x="3560" y="18319"/>
                  </a:lnTo>
                  <a:close/>
                  <a:moveTo>
                    <a:pt x="16942" y="18319"/>
                  </a:moveTo>
                  <a:lnTo>
                    <a:pt x="16942" y="21600"/>
                  </a:lnTo>
                  <a:lnTo>
                    <a:pt x="18040" y="18319"/>
                  </a:lnTo>
                  <a:lnTo>
                    <a:pt x="16942" y="18319"/>
                  </a:lnTo>
                  <a:close/>
                </a:path>
              </a:pathLst>
            </a:custGeom>
            <a:blipFill rotWithShape="1">
              <a:blip r:embed="rId3"/>
              <a:srcRect l="0" t="0" r="0" b="0"/>
              <a:tile tx="0" ty="0" sx="100000" sy="100000" flip="none" algn="tl"/>
            </a:bli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b="1" sz="7100">
                  <a:solidFill>
                    <a:srgbClr val="FFFFFF"/>
                  </a:solidFill>
                  <a:effectLst>
                    <a:outerShdw sx="100000" sy="100000" kx="0" ky="0" algn="b" rotWithShape="0" blurRad="38100" dist="12700" dir="5400000">
                      <a:srgbClr val="000000">
                        <a:alpha val="50000"/>
                      </a:srgbClr>
                    </a:outerShdw>
                  </a:effectLst>
                </a:defRPr>
              </a:lvl1pPr>
            </a:lstStyle>
            <a:p>
              <a:pPr/>
              <a:r>
                <a:t>Hebreos</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73">
                                            <p:bg/>
                                          </p:spTgt>
                                        </p:tgtEl>
                                        <p:attrNameLst>
                                          <p:attrName>style.visibility</p:attrName>
                                        </p:attrNameLst>
                                      </p:cBhvr>
                                      <p:to>
                                        <p:strVal val="visible"/>
                                      </p:to>
                                    </p:set>
                                    <p:anim calcmode="lin" valueType="num">
                                      <p:cBhvr>
                                        <p:cTn id="7" dur="1500" fill="hold"/>
                                        <p:tgtEl>
                                          <p:spTgt spid="173">
                                            <p:bg/>
                                          </p:spTgt>
                                        </p:tgtEl>
                                        <p:attrNameLst>
                                          <p:attrName>ppt_x</p:attrName>
                                        </p:attrNameLst>
                                      </p:cBhvr>
                                      <p:tavLst>
                                        <p:tav tm="0">
                                          <p:val>
                                            <p:strVal val="#ppt_x"/>
                                          </p:val>
                                        </p:tav>
                                        <p:tav tm="100000">
                                          <p:val>
                                            <p:strVal val="#ppt_x"/>
                                          </p:val>
                                        </p:tav>
                                      </p:tavLst>
                                    </p:anim>
                                    <p:anim calcmode="lin" valueType="num">
                                      <p:cBhvr>
                                        <p:cTn id="8" dur="1500" fill="hold"/>
                                        <p:tgtEl>
                                          <p:spTgt spid="173">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173">
                                            <p:txEl>
                                              <p:pRg st="0" end="0"/>
                                            </p:txEl>
                                          </p:spTgt>
                                        </p:tgtEl>
                                        <p:attrNameLst>
                                          <p:attrName>style.visibility</p:attrName>
                                        </p:attrNameLst>
                                      </p:cBhvr>
                                      <p:to>
                                        <p:strVal val="visible"/>
                                      </p:to>
                                    </p:set>
                                    <p:anim calcmode="lin" valueType="num">
                                      <p:cBhvr>
                                        <p:cTn id="11" dur="1500" fill="hold"/>
                                        <p:tgtEl>
                                          <p:spTgt spid="17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17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173">
                                            <p:txEl>
                                              <p:pRg st="1" end="1"/>
                                            </p:txEl>
                                          </p:spTgt>
                                        </p:tgtEl>
                                        <p:attrNameLst>
                                          <p:attrName>style.visibility</p:attrName>
                                        </p:attrNameLst>
                                      </p:cBhvr>
                                      <p:to>
                                        <p:strVal val="visible"/>
                                      </p:to>
                                    </p:set>
                                    <p:anim calcmode="lin" valueType="num">
                                      <p:cBhvr>
                                        <p:cTn id="17" dur="1500" fill="hold"/>
                                        <p:tgtEl>
                                          <p:spTgt spid="173">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17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173">
                                            <p:txEl>
                                              <p:pRg st="2" end="2"/>
                                            </p:txEl>
                                          </p:spTgt>
                                        </p:tgtEl>
                                        <p:attrNameLst>
                                          <p:attrName>style.visibility</p:attrName>
                                        </p:attrNameLst>
                                      </p:cBhvr>
                                      <p:to>
                                        <p:strVal val="visible"/>
                                      </p:to>
                                    </p:set>
                                    <p:anim calcmode="lin" valueType="num">
                                      <p:cBhvr>
                                        <p:cTn id="23" dur="1500" fill="hold"/>
                                        <p:tgtEl>
                                          <p:spTgt spid="173">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17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173">
                                            <p:txEl>
                                              <p:pRg st="3" end="3"/>
                                            </p:txEl>
                                          </p:spTgt>
                                        </p:tgtEl>
                                        <p:attrNameLst>
                                          <p:attrName>style.visibility</p:attrName>
                                        </p:attrNameLst>
                                      </p:cBhvr>
                                      <p:to>
                                        <p:strVal val="visible"/>
                                      </p:to>
                                    </p:set>
                                    <p:anim calcmode="lin" valueType="num">
                                      <p:cBhvr>
                                        <p:cTn id="29" dur="1500" fill="hold"/>
                                        <p:tgtEl>
                                          <p:spTgt spid="173">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17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173">
                                            <p:txEl>
                                              <p:pRg st="4" end="4"/>
                                            </p:txEl>
                                          </p:spTgt>
                                        </p:tgtEl>
                                        <p:attrNameLst>
                                          <p:attrName>style.visibility</p:attrName>
                                        </p:attrNameLst>
                                      </p:cBhvr>
                                      <p:to>
                                        <p:strVal val="visible"/>
                                      </p:to>
                                    </p:set>
                                    <p:anim calcmode="lin" valueType="num">
                                      <p:cBhvr>
                                        <p:cTn id="35" dur="1500" fill="hold"/>
                                        <p:tgtEl>
                                          <p:spTgt spid="173">
                                            <p:txEl>
                                              <p:pRg st="4" end="4"/>
                                            </p:txEl>
                                          </p:spTgt>
                                        </p:tgtEl>
                                        <p:attrNameLst>
                                          <p:attrName>ppt_x</p:attrName>
                                        </p:attrNameLst>
                                      </p:cBhvr>
                                      <p:tavLst>
                                        <p:tav tm="0">
                                          <p:val>
                                            <p:strVal val="#ppt_x"/>
                                          </p:val>
                                        </p:tav>
                                        <p:tav tm="100000">
                                          <p:val>
                                            <p:strVal val="#ppt_x"/>
                                          </p:val>
                                        </p:tav>
                                      </p:tavLst>
                                    </p:anim>
                                    <p:anim calcmode="lin" valueType="num">
                                      <p:cBhvr>
                                        <p:cTn id="36" dur="1500" fill="hold"/>
                                        <p:tgtEl>
                                          <p:spTgt spid="17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1" fill="hold">
                                  <p:stCondLst>
                                    <p:cond delay="0"/>
                                  </p:stCondLst>
                                  <p:iterate type="el" backwards="0">
                                    <p:tmAbs val="0"/>
                                  </p:iterate>
                                  <p:childTnLst>
                                    <p:set>
                                      <p:cBhvr>
                                        <p:cTn id="40" fill="hold"/>
                                        <p:tgtEl>
                                          <p:spTgt spid="173">
                                            <p:txEl>
                                              <p:pRg st="5" end="5"/>
                                            </p:txEl>
                                          </p:spTgt>
                                        </p:tgtEl>
                                        <p:attrNameLst>
                                          <p:attrName>style.visibility</p:attrName>
                                        </p:attrNameLst>
                                      </p:cBhvr>
                                      <p:to>
                                        <p:strVal val="visible"/>
                                      </p:to>
                                    </p:set>
                                    <p:anim calcmode="lin" valueType="num">
                                      <p:cBhvr>
                                        <p:cTn id="41" dur="1500" fill="hold"/>
                                        <p:tgtEl>
                                          <p:spTgt spid="173">
                                            <p:txEl>
                                              <p:pRg st="5" end="5"/>
                                            </p:txEl>
                                          </p:spTgt>
                                        </p:tgtEl>
                                        <p:attrNameLst>
                                          <p:attrName>ppt_x</p:attrName>
                                        </p:attrNameLst>
                                      </p:cBhvr>
                                      <p:tavLst>
                                        <p:tav tm="0">
                                          <p:val>
                                            <p:strVal val="#ppt_x"/>
                                          </p:val>
                                        </p:tav>
                                        <p:tav tm="100000">
                                          <p:val>
                                            <p:strVal val="#ppt_x"/>
                                          </p:val>
                                        </p:tav>
                                      </p:tavLst>
                                    </p:anim>
                                    <p:anim calcmode="lin" valueType="num">
                                      <p:cBhvr>
                                        <p:cTn id="42" dur="1500" fill="hold"/>
                                        <p:tgtEl>
                                          <p:spTgt spid="17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 grpId="1" fill="hold">
                                  <p:stCondLst>
                                    <p:cond delay="0"/>
                                  </p:stCondLst>
                                  <p:iterate type="el" backwards="0">
                                    <p:tmAbs val="0"/>
                                  </p:iterate>
                                  <p:childTnLst>
                                    <p:set>
                                      <p:cBhvr>
                                        <p:cTn id="46" fill="hold"/>
                                        <p:tgtEl>
                                          <p:spTgt spid="173">
                                            <p:txEl>
                                              <p:pRg st="6" end="6"/>
                                            </p:txEl>
                                          </p:spTgt>
                                        </p:tgtEl>
                                        <p:attrNameLst>
                                          <p:attrName>style.visibility</p:attrName>
                                        </p:attrNameLst>
                                      </p:cBhvr>
                                      <p:to>
                                        <p:strVal val="visible"/>
                                      </p:to>
                                    </p:set>
                                    <p:anim calcmode="lin" valueType="num">
                                      <p:cBhvr>
                                        <p:cTn id="47" dur="1500" fill="hold"/>
                                        <p:tgtEl>
                                          <p:spTgt spid="173">
                                            <p:txEl>
                                              <p:pRg st="6" end="6"/>
                                            </p:txEl>
                                          </p:spTgt>
                                        </p:tgtEl>
                                        <p:attrNameLst>
                                          <p:attrName>ppt_x</p:attrName>
                                        </p:attrNameLst>
                                      </p:cBhvr>
                                      <p:tavLst>
                                        <p:tav tm="0">
                                          <p:val>
                                            <p:strVal val="#ppt_x"/>
                                          </p:val>
                                        </p:tav>
                                        <p:tav tm="100000">
                                          <p:val>
                                            <p:strVal val="#ppt_x"/>
                                          </p:val>
                                        </p:tav>
                                      </p:tavLst>
                                    </p:anim>
                                    <p:anim calcmode="lin" valueType="num">
                                      <p:cBhvr>
                                        <p:cTn id="48" dur="1500" fill="hold"/>
                                        <p:tgtEl>
                                          <p:spTgt spid="17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3"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